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58"/>
  </p:notesMasterIdLst>
  <p:handoutMasterIdLst>
    <p:handoutMasterId r:id="rId59"/>
  </p:handoutMasterIdLst>
  <p:sldIdLst>
    <p:sldId id="256" r:id="rId3"/>
    <p:sldId id="261" r:id="rId4"/>
    <p:sldId id="257" r:id="rId5"/>
    <p:sldId id="323" r:id="rId6"/>
    <p:sldId id="259" r:id="rId7"/>
    <p:sldId id="271" r:id="rId8"/>
    <p:sldId id="286" r:id="rId9"/>
    <p:sldId id="262" r:id="rId10"/>
    <p:sldId id="317" r:id="rId11"/>
    <p:sldId id="312" r:id="rId12"/>
    <p:sldId id="318" r:id="rId13"/>
    <p:sldId id="319" r:id="rId14"/>
    <p:sldId id="313" r:id="rId15"/>
    <p:sldId id="314" r:id="rId16"/>
    <p:sldId id="316" r:id="rId17"/>
    <p:sldId id="315" r:id="rId18"/>
    <p:sldId id="322" r:id="rId19"/>
    <p:sldId id="289" r:id="rId20"/>
    <p:sldId id="290" r:id="rId21"/>
    <p:sldId id="265" r:id="rId22"/>
    <p:sldId id="282" r:id="rId23"/>
    <p:sldId id="302" r:id="rId24"/>
    <p:sldId id="283" r:id="rId25"/>
    <p:sldId id="301" r:id="rId26"/>
    <p:sldId id="300" r:id="rId27"/>
    <p:sldId id="291" r:id="rId28"/>
    <p:sldId id="303" r:id="rId29"/>
    <p:sldId id="293" r:id="rId30"/>
    <p:sldId id="304" r:id="rId31"/>
    <p:sldId id="305" r:id="rId32"/>
    <p:sldId id="306" r:id="rId33"/>
    <p:sldId id="294" r:id="rId34"/>
    <p:sldId id="307" r:id="rId35"/>
    <p:sldId id="296" r:id="rId36"/>
    <p:sldId id="297" r:id="rId37"/>
    <p:sldId id="308" r:id="rId38"/>
    <p:sldId id="285" r:id="rId39"/>
    <p:sldId id="309" r:id="rId40"/>
    <p:sldId id="299" r:id="rId41"/>
    <p:sldId id="310" r:id="rId42"/>
    <p:sldId id="298" r:id="rId43"/>
    <p:sldId id="311" r:id="rId44"/>
    <p:sldId id="321" r:id="rId45"/>
    <p:sldId id="320" r:id="rId46"/>
    <p:sldId id="268" r:id="rId47"/>
    <p:sldId id="276" r:id="rId48"/>
    <p:sldId id="263" r:id="rId49"/>
    <p:sldId id="279" r:id="rId50"/>
    <p:sldId id="324" r:id="rId51"/>
    <p:sldId id="325" r:id="rId52"/>
    <p:sldId id="326" r:id="rId53"/>
    <p:sldId id="280" r:id="rId54"/>
    <p:sldId id="328" r:id="rId55"/>
    <p:sldId id="281" r:id="rId56"/>
    <p:sldId id="327" r:id="rId57"/>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5482B"/>
    <a:srgbClr val="C75806"/>
    <a:srgbClr val="00499F"/>
    <a:srgbClr val="0CC1E0"/>
    <a:srgbClr val="1B00FE"/>
    <a:srgbClr val="FFFFFF"/>
    <a:srgbClr val="FFF6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5" autoAdjust="0"/>
    <p:restoredTop sz="94648" autoAdjust="0"/>
  </p:normalViewPr>
  <p:slideViewPr>
    <p:cSldViewPr>
      <p:cViewPr varScale="1">
        <p:scale>
          <a:sx n="105" d="100"/>
          <a:sy n="105" d="100"/>
        </p:scale>
        <p:origin x="1998" y="11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717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FD32E8D1-D9F5-481C-951F-A30E1A50E85E}" type="slidenum">
              <a:rPr lang="ru-RU"/>
              <a:pPr/>
              <a:t>‹#›</a:t>
            </a:fld>
            <a:endParaRPr lang="ru-RU"/>
          </a:p>
        </p:txBody>
      </p:sp>
    </p:spTree>
    <p:extLst>
      <p:ext uri="{BB962C8B-B14F-4D97-AF65-F5344CB8AC3E}">
        <p14:creationId xmlns:p14="http://schemas.microsoft.com/office/powerpoint/2010/main" val="7419140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23850" y="5278438"/>
            <a:ext cx="5903913" cy="814387"/>
          </a:xfrm>
          <a:effectLst>
            <a:outerShdw dist="17961" dir="2700000" algn="ctr" rotWithShape="0">
              <a:schemeClr val="bg2"/>
            </a:outerShdw>
          </a:effectLst>
        </p:spPr>
        <p:txBody>
          <a:bodyPr/>
          <a:lstStyle>
            <a:lvl1pPr>
              <a:defRPr sz="2400" b="1"/>
            </a:lvl1pPr>
          </a:lstStyle>
          <a:p>
            <a:r>
              <a:rPr lang="ru-RU"/>
              <a:t>Click to edit Master title style</a:t>
            </a:r>
          </a:p>
        </p:txBody>
      </p:sp>
      <p:sp>
        <p:nvSpPr>
          <p:cNvPr id="5123" name="Rectangle 3"/>
          <p:cNvSpPr>
            <a:spLocks noGrp="1" noChangeArrowheads="1"/>
          </p:cNvSpPr>
          <p:nvPr>
            <p:ph type="subTitle" idx="1"/>
          </p:nvPr>
        </p:nvSpPr>
        <p:spPr>
          <a:xfrm>
            <a:off x="323850" y="5949950"/>
            <a:ext cx="5903913" cy="696913"/>
          </a:xfrm>
          <a:effectLst>
            <a:outerShdw dist="17961" dir="2700000" algn="ctr" rotWithShape="0">
              <a:schemeClr val="bg2"/>
            </a:outerShdw>
          </a:effectLst>
        </p:spPr>
        <p:txBody>
          <a:bodyPr/>
          <a:lstStyle>
            <a:lvl1pPr marL="0" indent="0">
              <a:buFontTx/>
              <a:buNone/>
              <a:defRPr sz="2400"/>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318250" y="981075"/>
            <a:ext cx="1854200" cy="55435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0" y="981075"/>
            <a:ext cx="5410200" cy="55435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8426F8F-4213-4EAE-8099-EB5B9F213508}"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F14ADBD-2F4A-4FD6-AC14-7512DDE5C2B3}"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2819EFF-68F0-45BD-8F7D-24491B7A1C4F}"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908175" y="1600200"/>
            <a:ext cx="33131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373688" y="1600200"/>
            <a:ext cx="33131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368E6AC-E2AC-4A37-9A6A-C978994CE494}" type="slidenum">
              <a:rPr lang="ru-RU"/>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3EBF86CD-50D0-458C-8730-3661D57B930D}" type="slidenum">
              <a:rPr lang="ru-RU"/>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9BE3BDB3-68B7-4CAA-A8B0-2AA206D869D3}" type="slidenum">
              <a:rPr lang="ru-RU"/>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877B4450-E8A5-4806-8DF2-87E62978E7ED}" type="slidenum">
              <a:rPr lang="ru-RU"/>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DA51267E-92C8-422E-B81E-5E23198A6134}"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30ECBE8-D69B-4667-B109-E344E8A421F8}" type="slidenum">
              <a:rPr lang="ru-RU"/>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9B59A43-252F-4835-8DB0-A6D16302D872}" type="slidenum">
              <a:rPr lang="ru-RU"/>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92938" y="274638"/>
            <a:ext cx="1693862"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908175" y="274638"/>
            <a:ext cx="4932363"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D6EF8BD-7B29-4F0B-A3FB-E21660A43CC5}"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0" y="1628775"/>
            <a:ext cx="36322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540250" y="1628775"/>
            <a:ext cx="36322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650" y="981075"/>
            <a:ext cx="7416800"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755650" y="1628775"/>
            <a:ext cx="74168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200">
          <a:solidFill>
            <a:srgbClr val="FFF6BB"/>
          </a:solidFill>
          <a:latin typeface="+mj-lt"/>
          <a:ea typeface="+mj-ea"/>
          <a:cs typeface="+mj-cs"/>
        </a:defRPr>
      </a:lvl1pPr>
      <a:lvl2pPr algn="l" rtl="0" fontAlgn="base">
        <a:spcBef>
          <a:spcPct val="0"/>
        </a:spcBef>
        <a:spcAft>
          <a:spcPct val="0"/>
        </a:spcAft>
        <a:defRPr sz="3200">
          <a:solidFill>
            <a:srgbClr val="FFF6BB"/>
          </a:solidFill>
          <a:latin typeface="HelveticaNeueLT Pro 33 ThEx" pitchFamily="34" charset="0"/>
        </a:defRPr>
      </a:lvl2pPr>
      <a:lvl3pPr algn="l" rtl="0" fontAlgn="base">
        <a:spcBef>
          <a:spcPct val="0"/>
        </a:spcBef>
        <a:spcAft>
          <a:spcPct val="0"/>
        </a:spcAft>
        <a:defRPr sz="3200">
          <a:solidFill>
            <a:srgbClr val="FFF6BB"/>
          </a:solidFill>
          <a:latin typeface="HelveticaNeueLT Pro 33 ThEx" pitchFamily="34" charset="0"/>
        </a:defRPr>
      </a:lvl3pPr>
      <a:lvl4pPr algn="l" rtl="0" fontAlgn="base">
        <a:spcBef>
          <a:spcPct val="0"/>
        </a:spcBef>
        <a:spcAft>
          <a:spcPct val="0"/>
        </a:spcAft>
        <a:defRPr sz="3200">
          <a:solidFill>
            <a:srgbClr val="FFF6BB"/>
          </a:solidFill>
          <a:latin typeface="HelveticaNeueLT Pro 33 ThEx" pitchFamily="34" charset="0"/>
        </a:defRPr>
      </a:lvl4pPr>
      <a:lvl5pPr algn="l" rtl="0" fontAlgn="base">
        <a:spcBef>
          <a:spcPct val="0"/>
        </a:spcBef>
        <a:spcAft>
          <a:spcPct val="0"/>
        </a:spcAft>
        <a:defRPr sz="3200">
          <a:solidFill>
            <a:srgbClr val="FFF6BB"/>
          </a:solidFill>
          <a:latin typeface="HelveticaNeueLT Pro 33 ThEx" pitchFamily="34" charset="0"/>
        </a:defRPr>
      </a:lvl5pPr>
      <a:lvl6pPr marL="457200" algn="l" rtl="0" fontAlgn="base">
        <a:spcBef>
          <a:spcPct val="0"/>
        </a:spcBef>
        <a:spcAft>
          <a:spcPct val="0"/>
        </a:spcAft>
        <a:defRPr sz="3200">
          <a:solidFill>
            <a:srgbClr val="FFF6BB"/>
          </a:solidFill>
          <a:latin typeface="HelveticaNeueLT Pro 33 ThEx" pitchFamily="34" charset="0"/>
        </a:defRPr>
      </a:lvl6pPr>
      <a:lvl7pPr marL="914400" algn="l" rtl="0" fontAlgn="base">
        <a:spcBef>
          <a:spcPct val="0"/>
        </a:spcBef>
        <a:spcAft>
          <a:spcPct val="0"/>
        </a:spcAft>
        <a:defRPr sz="3200">
          <a:solidFill>
            <a:srgbClr val="FFF6BB"/>
          </a:solidFill>
          <a:latin typeface="HelveticaNeueLT Pro 33 ThEx" pitchFamily="34" charset="0"/>
        </a:defRPr>
      </a:lvl7pPr>
      <a:lvl8pPr marL="1371600" algn="l" rtl="0" fontAlgn="base">
        <a:spcBef>
          <a:spcPct val="0"/>
        </a:spcBef>
        <a:spcAft>
          <a:spcPct val="0"/>
        </a:spcAft>
        <a:defRPr sz="3200">
          <a:solidFill>
            <a:srgbClr val="FFF6BB"/>
          </a:solidFill>
          <a:latin typeface="HelveticaNeueLT Pro 33 ThEx" pitchFamily="34" charset="0"/>
        </a:defRPr>
      </a:lvl8pPr>
      <a:lvl9pPr marL="1828800" algn="l" rtl="0" fontAlgn="base">
        <a:spcBef>
          <a:spcPct val="0"/>
        </a:spcBef>
        <a:spcAft>
          <a:spcPct val="0"/>
        </a:spcAft>
        <a:defRPr sz="3200">
          <a:solidFill>
            <a:srgbClr val="FFF6BB"/>
          </a:solidFill>
          <a:latin typeface="HelveticaNeueLT Pro 33 ThEx" pitchFamily="34" charset="0"/>
        </a:defRPr>
      </a:lvl9pPr>
    </p:titleStyle>
    <p:bodyStyle>
      <a:lvl1pPr marL="342900" indent="-342900" algn="l" rtl="0" fontAlgn="base">
        <a:spcBef>
          <a:spcPct val="20000"/>
        </a:spcBef>
        <a:spcAft>
          <a:spcPct val="0"/>
        </a:spcAft>
        <a:buChar char="•"/>
        <a:defRPr sz="2800">
          <a:solidFill>
            <a:srgbClr val="FFF6BB"/>
          </a:solidFill>
          <a:latin typeface="+mn-lt"/>
          <a:ea typeface="+mn-ea"/>
          <a:cs typeface="+mn-cs"/>
        </a:defRPr>
      </a:lvl1pPr>
      <a:lvl2pPr marL="742950" indent="-285750" algn="l" rtl="0" fontAlgn="base">
        <a:spcBef>
          <a:spcPct val="20000"/>
        </a:spcBef>
        <a:spcAft>
          <a:spcPct val="0"/>
        </a:spcAft>
        <a:buChar char="–"/>
        <a:defRPr sz="2400">
          <a:solidFill>
            <a:srgbClr val="FFF6BB"/>
          </a:solidFill>
          <a:latin typeface="+mn-lt"/>
        </a:defRPr>
      </a:lvl2pPr>
      <a:lvl3pPr marL="1143000" indent="-228600" algn="l" rtl="0" fontAlgn="base">
        <a:spcBef>
          <a:spcPct val="20000"/>
        </a:spcBef>
        <a:spcAft>
          <a:spcPct val="0"/>
        </a:spcAft>
        <a:buChar char="•"/>
        <a:defRPr sz="2400">
          <a:solidFill>
            <a:srgbClr val="FFF6BB"/>
          </a:solidFill>
          <a:latin typeface="+mn-lt"/>
        </a:defRPr>
      </a:lvl3pPr>
      <a:lvl4pPr marL="1600200" indent="-228600" algn="l" rtl="0" fontAlgn="base">
        <a:spcBef>
          <a:spcPct val="20000"/>
        </a:spcBef>
        <a:spcAft>
          <a:spcPct val="0"/>
        </a:spcAft>
        <a:buChar char="–"/>
        <a:defRPr sz="2000">
          <a:solidFill>
            <a:srgbClr val="FFF6BB"/>
          </a:solidFill>
          <a:latin typeface="+mn-lt"/>
        </a:defRPr>
      </a:lvl4pPr>
      <a:lvl5pPr marL="2057400" indent="-228600" algn="l" rtl="0" fontAlgn="base">
        <a:spcBef>
          <a:spcPct val="20000"/>
        </a:spcBef>
        <a:spcAft>
          <a:spcPct val="0"/>
        </a:spcAft>
        <a:buChar char="»"/>
        <a:defRPr sz="2000">
          <a:solidFill>
            <a:srgbClr val="FFF6BB"/>
          </a:solidFill>
          <a:latin typeface="+mn-lt"/>
        </a:defRPr>
      </a:lvl5pPr>
      <a:lvl6pPr marL="2514600" indent="-228600" algn="l" rtl="0" fontAlgn="base">
        <a:spcBef>
          <a:spcPct val="20000"/>
        </a:spcBef>
        <a:spcAft>
          <a:spcPct val="0"/>
        </a:spcAft>
        <a:buChar char="»"/>
        <a:defRPr sz="2000">
          <a:solidFill>
            <a:srgbClr val="FFF6BB"/>
          </a:solidFill>
          <a:latin typeface="+mn-lt"/>
        </a:defRPr>
      </a:lvl6pPr>
      <a:lvl7pPr marL="2971800" indent="-228600" algn="l" rtl="0" fontAlgn="base">
        <a:spcBef>
          <a:spcPct val="20000"/>
        </a:spcBef>
        <a:spcAft>
          <a:spcPct val="0"/>
        </a:spcAft>
        <a:buChar char="»"/>
        <a:defRPr sz="2000">
          <a:solidFill>
            <a:srgbClr val="FFF6BB"/>
          </a:solidFill>
          <a:latin typeface="+mn-lt"/>
        </a:defRPr>
      </a:lvl7pPr>
      <a:lvl8pPr marL="3429000" indent="-228600" algn="l" rtl="0" fontAlgn="base">
        <a:spcBef>
          <a:spcPct val="20000"/>
        </a:spcBef>
        <a:spcAft>
          <a:spcPct val="0"/>
        </a:spcAft>
        <a:buChar char="»"/>
        <a:defRPr sz="2000">
          <a:solidFill>
            <a:srgbClr val="FFF6BB"/>
          </a:solidFill>
          <a:latin typeface="+mn-lt"/>
        </a:defRPr>
      </a:lvl8pPr>
      <a:lvl9pPr marL="3886200" indent="-228600" algn="l" rtl="0" fontAlgn="base">
        <a:spcBef>
          <a:spcPct val="20000"/>
        </a:spcBef>
        <a:spcAft>
          <a:spcPct val="0"/>
        </a:spcAft>
        <a:buChar char="»"/>
        <a:defRPr sz="2000">
          <a:solidFill>
            <a:srgbClr val="FFF6BB"/>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08175" y="274638"/>
            <a:ext cx="6767513"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ru-RU"/>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ru-RU"/>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375B9764-6CBF-4450-A6CD-F861C5F79D7D}"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4400">
          <a:solidFill>
            <a:srgbClr val="000000"/>
          </a:solidFill>
          <a:latin typeface="+mj-lt"/>
          <a:ea typeface="+mj-ea"/>
          <a:cs typeface="+mj-cs"/>
        </a:defRPr>
      </a:lvl1pPr>
      <a:lvl2pPr algn="l" rtl="0" fontAlgn="base">
        <a:spcBef>
          <a:spcPct val="0"/>
        </a:spcBef>
        <a:spcAft>
          <a:spcPct val="0"/>
        </a:spcAft>
        <a:defRPr sz="4400">
          <a:solidFill>
            <a:srgbClr val="000000"/>
          </a:solidFill>
          <a:latin typeface="HelveticaNeueLT Pro 33 ThEx" pitchFamily="34" charset="0"/>
        </a:defRPr>
      </a:lvl2pPr>
      <a:lvl3pPr algn="l" rtl="0" fontAlgn="base">
        <a:spcBef>
          <a:spcPct val="0"/>
        </a:spcBef>
        <a:spcAft>
          <a:spcPct val="0"/>
        </a:spcAft>
        <a:defRPr sz="4400">
          <a:solidFill>
            <a:srgbClr val="000000"/>
          </a:solidFill>
          <a:latin typeface="HelveticaNeueLT Pro 33 ThEx" pitchFamily="34" charset="0"/>
        </a:defRPr>
      </a:lvl3pPr>
      <a:lvl4pPr algn="l" rtl="0" fontAlgn="base">
        <a:spcBef>
          <a:spcPct val="0"/>
        </a:spcBef>
        <a:spcAft>
          <a:spcPct val="0"/>
        </a:spcAft>
        <a:defRPr sz="4400">
          <a:solidFill>
            <a:srgbClr val="000000"/>
          </a:solidFill>
          <a:latin typeface="HelveticaNeueLT Pro 33 ThEx" pitchFamily="34" charset="0"/>
        </a:defRPr>
      </a:lvl4pPr>
      <a:lvl5pPr algn="l" rtl="0" fontAlgn="base">
        <a:spcBef>
          <a:spcPct val="0"/>
        </a:spcBef>
        <a:spcAft>
          <a:spcPct val="0"/>
        </a:spcAft>
        <a:defRPr sz="4400">
          <a:solidFill>
            <a:srgbClr val="000000"/>
          </a:solidFill>
          <a:latin typeface="HelveticaNeueLT Pro 33 ThEx" pitchFamily="34" charset="0"/>
        </a:defRPr>
      </a:lvl5pPr>
      <a:lvl6pPr marL="457200" algn="l" rtl="0" fontAlgn="base">
        <a:spcBef>
          <a:spcPct val="0"/>
        </a:spcBef>
        <a:spcAft>
          <a:spcPct val="0"/>
        </a:spcAft>
        <a:defRPr sz="4400">
          <a:solidFill>
            <a:srgbClr val="000000"/>
          </a:solidFill>
          <a:latin typeface="HelveticaNeueLT Pro 33 ThEx" pitchFamily="34" charset="0"/>
        </a:defRPr>
      </a:lvl6pPr>
      <a:lvl7pPr marL="914400" algn="l" rtl="0" fontAlgn="base">
        <a:spcBef>
          <a:spcPct val="0"/>
        </a:spcBef>
        <a:spcAft>
          <a:spcPct val="0"/>
        </a:spcAft>
        <a:defRPr sz="4400">
          <a:solidFill>
            <a:srgbClr val="000000"/>
          </a:solidFill>
          <a:latin typeface="HelveticaNeueLT Pro 33 ThEx" pitchFamily="34" charset="0"/>
        </a:defRPr>
      </a:lvl7pPr>
      <a:lvl8pPr marL="1371600" algn="l" rtl="0" fontAlgn="base">
        <a:spcBef>
          <a:spcPct val="0"/>
        </a:spcBef>
        <a:spcAft>
          <a:spcPct val="0"/>
        </a:spcAft>
        <a:defRPr sz="4400">
          <a:solidFill>
            <a:srgbClr val="000000"/>
          </a:solidFill>
          <a:latin typeface="HelveticaNeueLT Pro 33 ThEx" pitchFamily="34" charset="0"/>
        </a:defRPr>
      </a:lvl8pPr>
      <a:lvl9pPr marL="1828800" algn="l" rtl="0" fontAlgn="base">
        <a:spcBef>
          <a:spcPct val="0"/>
        </a:spcBef>
        <a:spcAft>
          <a:spcPct val="0"/>
        </a:spcAft>
        <a:defRPr sz="4400">
          <a:solidFill>
            <a:srgbClr val="000000"/>
          </a:solidFill>
          <a:latin typeface="HelveticaNeueLT Pro 33 ThEx" pitchFamily="34" charset="0"/>
        </a:defRPr>
      </a:lvl9pPr>
    </p:titleStyle>
    <p:bodyStyle>
      <a:lvl1pPr marL="342900" indent="-342900" algn="l" rtl="0" fontAlgn="base">
        <a:spcBef>
          <a:spcPct val="20000"/>
        </a:spcBef>
        <a:spcAft>
          <a:spcPct val="0"/>
        </a:spcAft>
        <a:buChar char="•"/>
        <a:defRPr sz="3200">
          <a:solidFill>
            <a:srgbClr val="000000"/>
          </a:solidFill>
          <a:latin typeface="+mn-lt"/>
          <a:ea typeface="+mn-ea"/>
          <a:cs typeface="+mn-cs"/>
        </a:defRPr>
      </a:lvl1pPr>
      <a:lvl2pPr marL="742950" indent="-285750" algn="l" rtl="0" fontAlgn="base">
        <a:spcBef>
          <a:spcPct val="20000"/>
        </a:spcBef>
        <a:spcAft>
          <a:spcPct val="0"/>
        </a:spcAft>
        <a:buChar char="–"/>
        <a:defRPr sz="2800">
          <a:solidFill>
            <a:srgbClr val="000000"/>
          </a:solidFill>
          <a:latin typeface="+mn-lt"/>
        </a:defRPr>
      </a:lvl2pPr>
      <a:lvl3pPr marL="1143000" indent="-228600" algn="l" rtl="0" fontAlgn="base">
        <a:spcBef>
          <a:spcPct val="20000"/>
        </a:spcBef>
        <a:spcAft>
          <a:spcPct val="0"/>
        </a:spcAft>
        <a:buChar char="•"/>
        <a:defRPr sz="24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asla.org/uploadedFiles/CMS/Education/Career_Discovery/ASLAActivityBookTeensAdults.pdf"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0" y="3861048"/>
            <a:ext cx="4355976" cy="863600"/>
          </a:xfrm>
        </p:spPr>
        <p:txBody>
          <a:bodyPr/>
          <a:lstStyle/>
          <a:p>
            <a:pPr algn="ctr"/>
            <a:r>
              <a:rPr lang="en-US" sz="5400" b="0" dirty="0" smtClean="0"/>
              <a:t>Landscape Architecture Merit Badge</a:t>
            </a:r>
            <a:endParaRPr lang="en-US" sz="5400" b="0" dirty="0"/>
          </a:p>
        </p:txBody>
      </p:sp>
      <p:sp>
        <p:nvSpPr>
          <p:cNvPr id="34831" name="Rectangle 15"/>
          <p:cNvSpPr>
            <a:spLocks noChangeArrowheads="1"/>
          </p:cNvSpPr>
          <p:nvPr/>
        </p:nvSpPr>
        <p:spPr bwMode="auto">
          <a:xfrm>
            <a:off x="0" y="5589240"/>
            <a:ext cx="4355976" cy="1077218"/>
          </a:xfrm>
          <a:prstGeom prst="rect">
            <a:avLst/>
          </a:prstGeom>
          <a:noFill/>
          <a:ln w="9525">
            <a:noFill/>
            <a:miter lim="800000"/>
            <a:headEnd/>
            <a:tailEnd/>
          </a:ln>
          <a:effectLst/>
        </p:spPr>
        <p:txBody>
          <a:bodyPr wrap="square">
            <a:spAutoFit/>
          </a:bodyPr>
          <a:lstStyle/>
          <a:p>
            <a:pPr algn="ctr"/>
            <a:r>
              <a:rPr lang="en-US" sz="3200" b="0" dirty="0" smtClean="0">
                <a:solidFill>
                  <a:srgbClr val="FFF6BB"/>
                </a:solidFill>
                <a:latin typeface="HelveticaNeueLT Pro 33 ThEx" pitchFamily="34" charset="0"/>
              </a:rPr>
              <a:t>Troop 344 and 9344</a:t>
            </a:r>
          </a:p>
          <a:p>
            <a:pPr algn="ctr"/>
            <a:r>
              <a:rPr lang="en-US" sz="3200" b="0" dirty="0" smtClean="0">
                <a:solidFill>
                  <a:srgbClr val="FFF6BB"/>
                </a:solidFill>
                <a:latin typeface="HelveticaNeueLT Pro 33 ThEx" pitchFamily="34" charset="0"/>
              </a:rPr>
              <a:t>Pemberville, OH</a:t>
            </a:r>
            <a:endParaRPr lang="en-US" sz="3200" b="0" dirty="0">
              <a:solidFill>
                <a:srgbClr val="FFF6BB"/>
              </a:solidFill>
              <a:latin typeface="HelveticaNeueLT Pro 33 ThEx"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788" y="2063006"/>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Landscape Architecture Basics</a:t>
            </a:r>
            <a:endParaRPr lang="en-US" sz="3600" dirty="0"/>
          </a:p>
        </p:txBody>
      </p:sp>
      <p:sp>
        <p:nvSpPr>
          <p:cNvPr id="3" name="Content Placeholder 2"/>
          <p:cNvSpPr>
            <a:spLocks noGrp="1"/>
          </p:cNvSpPr>
          <p:nvPr>
            <p:ph idx="1"/>
          </p:nvPr>
        </p:nvSpPr>
        <p:spPr>
          <a:xfrm>
            <a:off x="1908175" y="1196752"/>
            <a:ext cx="6778625" cy="4929411"/>
          </a:xfrm>
        </p:spPr>
        <p:txBody>
          <a:bodyPr/>
          <a:lstStyle/>
          <a:p>
            <a:r>
              <a:rPr lang="en-US" sz="1800" b="1" i="1" dirty="0" smtClean="0"/>
              <a:t>Emphasis</a:t>
            </a:r>
            <a:r>
              <a:rPr lang="en-US" sz="1800" dirty="0" smtClean="0"/>
              <a:t>, often called </a:t>
            </a:r>
            <a:r>
              <a:rPr lang="en-US" sz="1800" b="1" i="1" dirty="0" smtClean="0"/>
              <a:t>accent</a:t>
            </a:r>
            <a:r>
              <a:rPr lang="en-US" sz="1800" dirty="0" smtClean="0"/>
              <a:t>, is anything in the design that creates a spot of interest.</a:t>
            </a:r>
          </a:p>
          <a:p>
            <a:r>
              <a:rPr lang="en-US" sz="1800" dirty="0" smtClean="0"/>
              <a:t>The effect could be a contrast in color or a contrast in form or texture.</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460" y="2749608"/>
            <a:ext cx="3104964" cy="2069976"/>
          </a:xfrm>
          <a:prstGeom prst="rect">
            <a:avLst/>
          </a:prstGeom>
        </p:spPr>
      </p:pic>
      <p:pic>
        <p:nvPicPr>
          <p:cNvPr id="7" name="Picture 6"/>
          <p:cNvPicPr>
            <a:picLocks noChangeAspect="1"/>
          </p:cNvPicPr>
          <p:nvPr/>
        </p:nvPicPr>
        <p:blipFill>
          <a:blip r:embed="rId3"/>
          <a:stretch>
            <a:fillRect/>
          </a:stretch>
        </p:blipFill>
        <p:spPr>
          <a:xfrm>
            <a:off x="5724128" y="2748274"/>
            <a:ext cx="2759968" cy="2069976"/>
          </a:xfrm>
          <a:prstGeom prst="rect">
            <a:avLst/>
          </a:prstGeom>
        </p:spPr>
      </p:pic>
    </p:spTree>
    <p:extLst>
      <p:ext uri="{BB962C8B-B14F-4D97-AF65-F5344CB8AC3E}">
        <p14:creationId xmlns:p14="http://schemas.microsoft.com/office/powerpoint/2010/main" val="1172390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Landscape Architecture Basics</a:t>
            </a:r>
            <a:endParaRPr lang="en-US" sz="3600" dirty="0"/>
          </a:p>
        </p:txBody>
      </p:sp>
      <p:sp>
        <p:nvSpPr>
          <p:cNvPr id="3" name="Content Placeholder 2"/>
          <p:cNvSpPr>
            <a:spLocks noGrp="1"/>
          </p:cNvSpPr>
          <p:nvPr>
            <p:ph idx="1"/>
          </p:nvPr>
        </p:nvSpPr>
        <p:spPr>
          <a:xfrm>
            <a:off x="1908175" y="1196752"/>
            <a:ext cx="6778625" cy="4929411"/>
          </a:xfrm>
        </p:spPr>
        <p:txBody>
          <a:bodyPr/>
          <a:lstStyle/>
          <a:p>
            <a:r>
              <a:rPr lang="en-US" sz="1800" b="1" i="1" dirty="0" smtClean="0"/>
              <a:t>Repetition</a:t>
            </a:r>
            <a:r>
              <a:rPr lang="en-US" sz="1800" dirty="0" smtClean="0"/>
              <a:t> is the duplication of the same element several times.</a:t>
            </a:r>
          </a:p>
          <a:p>
            <a:r>
              <a:rPr lang="en-US" sz="1800" b="1" i="1" dirty="0" smtClean="0"/>
              <a:t>Rhythm</a:t>
            </a:r>
            <a:r>
              <a:rPr lang="en-US" sz="1800" dirty="0" smtClean="0"/>
              <a:t>, often called </a:t>
            </a:r>
            <a:r>
              <a:rPr lang="en-US" sz="1800" b="1" i="1" dirty="0" smtClean="0"/>
              <a:t>sequence,</a:t>
            </a:r>
            <a:r>
              <a:rPr lang="en-US" sz="1800" dirty="0" smtClean="0"/>
              <a:t> breaks the monotony of repetition.</a:t>
            </a:r>
          </a:p>
          <a:p>
            <a:pPr lvl="1"/>
            <a:r>
              <a:rPr lang="en-US" sz="1600" dirty="0" smtClean="0"/>
              <a:t>It changes the routine by introducing, at regular intervals, one or two new elements into the series.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302" y="3105011"/>
            <a:ext cx="2941916" cy="2206437"/>
          </a:xfrm>
          <a:prstGeom prst="rect">
            <a:avLst/>
          </a:prstGeom>
        </p:spPr>
      </p:pic>
      <p:sp>
        <p:nvSpPr>
          <p:cNvPr id="7" name="Rectangle 6"/>
          <p:cNvSpPr/>
          <p:nvPr/>
        </p:nvSpPr>
        <p:spPr>
          <a:xfrm>
            <a:off x="5758446" y="5315612"/>
            <a:ext cx="3107279" cy="1384995"/>
          </a:xfrm>
          <a:prstGeom prst="rect">
            <a:avLst/>
          </a:prstGeom>
        </p:spPr>
        <p:txBody>
          <a:bodyPr wrap="square">
            <a:spAutoFit/>
          </a:bodyPr>
          <a:lstStyle/>
          <a:p>
            <a:r>
              <a:rPr lang="en-US" sz="1400" b="0" dirty="0">
                <a:latin typeface="+mn-lt"/>
              </a:rPr>
              <a:t>This image provides a good example of </a:t>
            </a:r>
            <a:r>
              <a:rPr lang="en-US" sz="1400" b="0" dirty="0" smtClean="0">
                <a:latin typeface="+mn-lt"/>
              </a:rPr>
              <a:t>how varying </a:t>
            </a:r>
            <a:r>
              <a:rPr lang="en-US" sz="1400" b="0" dirty="0">
                <a:latin typeface="+mn-lt"/>
              </a:rPr>
              <a:t>the plant material creates interest but also repeating the same plant material within the design connects the landscape and visually helps it flow more naturally.</a:t>
            </a:r>
          </a:p>
        </p:txBody>
      </p:sp>
      <p:sp>
        <p:nvSpPr>
          <p:cNvPr id="8" name="Rectangle 7"/>
          <p:cNvSpPr/>
          <p:nvPr/>
        </p:nvSpPr>
        <p:spPr>
          <a:xfrm>
            <a:off x="2183439" y="5387499"/>
            <a:ext cx="3396082" cy="954107"/>
          </a:xfrm>
          <a:prstGeom prst="rect">
            <a:avLst/>
          </a:prstGeom>
        </p:spPr>
        <p:txBody>
          <a:bodyPr wrap="square">
            <a:spAutoFit/>
          </a:bodyPr>
          <a:lstStyle/>
          <a:p>
            <a:r>
              <a:rPr lang="en-US" sz="1400" b="0" dirty="0" smtClean="0">
                <a:latin typeface="+mn-lt"/>
              </a:rPr>
              <a:t>This parking </a:t>
            </a:r>
            <a:r>
              <a:rPr lang="en-US" sz="1400" b="0" dirty="0">
                <a:latin typeface="+mn-lt"/>
              </a:rPr>
              <a:t>lot shows how </a:t>
            </a:r>
            <a:r>
              <a:rPr lang="en-US" sz="1400" b="0" dirty="0" smtClean="0">
                <a:latin typeface="+mn-lt"/>
              </a:rPr>
              <a:t>flower </a:t>
            </a:r>
            <a:r>
              <a:rPr lang="en-US" sz="1400" b="0" dirty="0">
                <a:latin typeface="+mn-lt"/>
              </a:rPr>
              <a:t>beds use rhythm to help break up the </a:t>
            </a:r>
            <a:r>
              <a:rPr lang="en-US" sz="1400" b="0" dirty="0" smtClean="0">
                <a:latin typeface="+mn-lt"/>
              </a:rPr>
              <a:t>repetitious monotony </a:t>
            </a:r>
            <a:r>
              <a:rPr lang="en-US" sz="1400" b="0" dirty="0">
                <a:latin typeface="+mn-lt"/>
              </a:rPr>
              <a:t>of the parking spaces.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089" y="3105011"/>
            <a:ext cx="3530299" cy="2206437"/>
          </a:xfrm>
          <a:prstGeom prst="rect">
            <a:avLst/>
          </a:prstGeom>
        </p:spPr>
      </p:pic>
    </p:spTree>
    <p:extLst>
      <p:ext uri="{BB962C8B-B14F-4D97-AF65-F5344CB8AC3E}">
        <p14:creationId xmlns:p14="http://schemas.microsoft.com/office/powerpoint/2010/main" val="34303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Landscape Architecture Basics</a:t>
            </a:r>
            <a:endParaRPr lang="en-US" sz="3600" dirty="0"/>
          </a:p>
        </p:txBody>
      </p:sp>
      <p:sp>
        <p:nvSpPr>
          <p:cNvPr id="3" name="Content Placeholder 2"/>
          <p:cNvSpPr>
            <a:spLocks noGrp="1"/>
          </p:cNvSpPr>
          <p:nvPr>
            <p:ph idx="1"/>
          </p:nvPr>
        </p:nvSpPr>
        <p:spPr>
          <a:xfrm>
            <a:off x="1908175" y="1196752"/>
            <a:ext cx="6778625" cy="4929411"/>
          </a:xfrm>
        </p:spPr>
        <p:txBody>
          <a:bodyPr/>
          <a:lstStyle/>
          <a:p>
            <a:r>
              <a:rPr lang="en-US" sz="1800" b="1" i="1" dirty="0" smtClean="0"/>
              <a:t>Balance</a:t>
            </a:r>
            <a:r>
              <a:rPr lang="en-US" sz="1800" dirty="0" smtClean="0"/>
              <a:t> is the visual stability of a composition</a:t>
            </a:r>
          </a:p>
          <a:p>
            <a:pPr lvl="1"/>
            <a:r>
              <a:rPr lang="en-US" sz="1600" dirty="0" smtClean="0"/>
              <a:t>A </a:t>
            </a:r>
            <a:r>
              <a:rPr lang="en-US" sz="1600" b="1" i="1" dirty="0" smtClean="0"/>
              <a:t>symmetrical</a:t>
            </a:r>
            <a:r>
              <a:rPr lang="en-US" sz="1600" dirty="0" smtClean="0"/>
              <a:t> arrangement, with mirrored images on each side of an axis, gives a sense of formality.</a:t>
            </a:r>
          </a:p>
          <a:p>
            <a:pPr lvl="1"/>
            <a:r>
              <a:rPr lang="en-US" sz="1600" dirty="0" smtClean="0"/>
              <a:t>An </a:t>
            </a:r>
            <a:r>
              <a:rPr lang="en-US" sz="1600" b="1" i="1" dirty="0" smtClean="0"/>
              <a:t>asymmetrical</a:t>
            </a:r>
            <a:r>
              <a:rPr lang="en-US" sz="1600" dirty="0" smtClean="0"/>
              <a:t> design, with an irregular yet balanced arrangement of objects, gives a sense of informality.</a:t>
            </a:r>
          </a:p>
        </p:txBody>
      </p:sp>
      <p:pic>
        <p:nvPicPr>
          <p:cNvPr id="6" name="Picture 5"/>
          <p:cNvPicPr>
            <a:picLocks noChangeAspect="1"/>
          </p:cNvPicPr>
          <p:nvPr/>
        </p:nvPicPr>
        <p:blipFill>
          <a:blip r:embed="rId2"/>
          <a:stretch>
            <a:fillRect/>
          </a:stretch>
        </p:blipFill>
        <p:spPr>
          <a:xfrm>
            <a:off x="5364088" y="2780928"/>
            <a:ext cx="3626211" cy="241747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175" y="2763586"/>
            <a:ext cx="3230739" cy="2434816"/>
          </a:xfrm>
          <a:prstGeom prst="rect">
            <a:avLst/>
          </a:prstGeom>
        </p:spPr>
      </p:pic>
    </p:spTree>
    <p:extLst>
      <p:ext uri="{BB962C8B-B14F-4D97-AF65-F5344CB8AC3E}">
        <p14:creationId xmlns:p14="http://schemas.microsoft.com/office/powerpoint/2010/main" val="31610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Landscape Architecture Basics</a:t>
            </a:r>
            <a:endParaRPr lang="en-US" sz="3600" dirty="0"/>
          </a:p>
        </p:txBody>
      </p:sp>
      <p:sp>
        <p:nvSpPr>
          <p:cNvPr id="3" name="Content Placeholder 2"/>
          <p:cNvSpPr>
            <a:spLocks noGrp="1"/>
          </p:cNvSpPr>
          <p:nvPr>
            <p:ph idx="1"/>
          </p:nvPr>
        </p:nvSpPr>
        <p:spPr>
          <a:xfrm>
            <a:off x="1908175" y="1196752"/>
            <a:ext cx="6778625" cy="4929411"/>
          </a:xfrm>
        </p:spPr>
        <p:txBody>
          <a:bodyPr/>
          <a:lstStyle/>
          <a:p>
            <a:r>
              <a:rPr lang="en-US" sz="1800" b="1" i="1" dirty="0" smtClean="0"/>
              <a:t>Unity</a:t>
            </a:r>
            <a:r>
              <a:rPr lang="en-US" sz="1800" dirty="0" smtClean="0"/>
              <a:t> is the quality of being complete – when the separate elements serve the whole and nothing seems out of place or added for decoration.</a:t>
            </a:r>
          </a:p>
          <a:p>
            <a:r>
              <a:rPr lang="en-US" sz="1800" dirty="0" smtClean="0"/>
              <a:t>When all elements come together convincingly, the goal of the overall design has been met. </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7515" y="2852936"/>
            <a:ext cx="5048831" cy="3374302"/>
          </a:xfrm>
          <a:prstGeom prst="rect">
            <a:avLst/>
          </a:prstGeom>
        </p:spPr>
      </p:pic>
    </p:spTree>
    <p:extLst>
      <p:ext uri="{BB962C8B-B14F-4D97-AF65-F5344CB8AC3E}">
        <p14:creationId xmlns:p14="http://schemas.microsoft.com/office/powerpoint/2010/main" val="4151846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Landscape Architecture Basics</a:t>
            </a:r>
            <a:endParaRPr lang="en-US" sz="3600" dirty="0"/>
          </a:p>
        </p:txBody>
      </p:sp>
      <p:sp>
        <p:nvSpPr>
          <p:cNvPr id="3" name="Content Placeholder 2"/>
          <p:cNvSpPr>
            <a:spLocks noGrp="1"/>
          </p:cNvSpPr>
          <p:nvPr>
            <p:ph idx="1"/>
          </p:nvPr>
        </p:nvSpPr>
        <p:spPr>
          <a:xfrm>
            <a:off x="1908175" y="1196752"/>
            <a:ext cx="3815953" cy="5400600"/>
          </a:xfrm>
        </p:spPr>
        <p:txBody>
          <a:bodyPr/>
          <a:lstStyle/>
          <a:p>
            <a:pPr marL="0" indent="0">
              <a:buNone/>
            </a:pPr>
            <a:r>
              <a:rPr lang="en-US" sz="2200" b="1" dirty="0" smtClean="0"/>
              <a:t>Materials</a:t>
            </a:r>
          </a:p>
          <a:p>
            <a:r>
              <a:rPr lang="en-US" sz="1800" dirty="0" smtClean="0"/>
              <a:t>A landscape design changes daily as the plants and trees grow, flower, and eventually die.</a:t>
            </a:r>
          </a:p>
          <a:p>
            <a:r>
              <a:rPr lang="en-US" sz="1800" dirty="0" smtClean="0"/>
              <a:t>The landscape architect must keep in mind not only what the plants will look like after installation, but also what they will look like at full growth.</a:t>
            </a:r>
          </a:p>
          <a:p>
            <a:r>
              <a:rPr lang="en-US" sz="1800" dirty="0" smtClean="0"/>
              <a:t>The design professional selects trees, shrubs, and ground covers that will thrive in the particular soil, and climatic conditions.</a:t>
            </a:r>
          </a:p>
          <a:p>
            <a:r>
              <a:rPr lang="en-US" sz="1800" dirty="0" smtClean="0"/>
              <a:t>Landscape architects choose plant materials for their unique characteristics and contributions to the design plan.</a:t>
            </a: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9849" y="1741674"/>
            <a:ext cx="3233067" cy="2155378"/>
          </a:xfrm>
          <a:prstGeom prst="rect">
            <a:avLst/>
          </a:prstGeom>
        </p:spPr>
      </p:pic>
    </p:spTree>
    <p:extLst>
      <p:ext uri="{BB962C8B-B14F-4D97-AF65-F5344CB8AC3E}">
        <p14:creationId xmlns:p14="http://schemas.microsoft.com/office/powerpoint/2010/main" val="930823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Landscape Architecture Basics</a:t>
            </a:r>
            <a:endParaRPr lang="en-US" sz="3600" dirty="0"/>
          </a:p>
        </p:txBody>
      </p:sp>
      <p:sp>
        <p:nvSpPr>
          <p:cNvPr id="3" name="Content Placeholder 2"/>
          <p:cNvSpPr>
            <a:spLocks noGrp="1"/>
          </p:cNvSpPr>
          <p:nvPr>
            <p:ph idx="1"/>
          </p:nvPr>
        </p:nvSpPr>
        <p:spPr>
          <a:xfrm>
            <a:off x="1908175" y="1196752"/>
            <a:ext cx="3959969" cy="5472608"/>
          </a:xfrm>
        </p:spPr>
        <p:txBody>
          <a:bodyPr/>
          <a:lstStyle/>
          <a:p>
            <a:r>
              <a:rPr lang="en-US" sz="1800" b="1" i="1" dirty="0" smtClean="0"/>
              <a:t>Deciduous</a:t>
            </a:r>
            <a:r>
              <a:rPr lang="en-US" sz="1800" dirty="0" smtClean="0"/>
              <a:t> trees and shrubs lose their leaves during fall and winter. </a:t>
            </a:r>
          </a:p>
          <a:p>
            <a:pPr lvl="1"/>
            <a:r>
              <a:rPr lang="en-US" sz="1600" dirty="0" smtClean="0"/>
              <a:t>They are important in the landscape because they block the sun’s rays in the summer and allow light through in the winter.</a:t>
            </a:r>
          </a:p>
          <a:p>
            <a:r>
              <a:rPr lang="en-US" sz="1800" b="1" i="1" dirty="0" smtClean="0"/>
              <a:t>Evergreen</a:t>
            </a:r>
            <a:r>
              <a:rPr lang="en-US" sz="1800" dirty="0" smtClean="0"/>
              <a:t> trees and shrubs keep their leaves year round. </a:t>
            </a:r>
          </a:p>
          <a:p>
            <a:pPr lvl="1"/>
            <a:r>
              <a:rPr lang="en-US" sz="1600" dirty="0" smtClean="0"/>
              <a:t>They stay green and provide a visual barrier, or screen, in landscape design.</a:t>
            </a:r>
          </a:p>
          <a:p>
            <a:r>
              <a:rPr lang="en-US" sz="1800" b="1" i="1" dirty="0" smtClean="0"/>
              <a:t>Ground covers </a:t>
            </a:r>
            <a:r>
              <a:rPr lang="en-US" sz="1800" dirty="0" smtClean="0"/>
              <a:t>are low, wide spreading plants that hug the earth. </a:t>
            </a:r>
          </a:p>
          <a:p>
            <a:pPr lvl="1"/>
            <a:r>
              <a:rPr lang="en-US" sz="1600" dirty="0" smtClean="0"/>
              <a:t>Landscape architects use ground covers where it is too shady for grass to grow well or too steep to mow, or where the color and texture adds more to the design than grass would.</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494" y="1295636"/>
            <a:ext cx="2767998" cy="18453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443" y="3140968"/>
            <a:ext cx="2790391" cy="1665514"/>
          </a:xfrm>
          <a:prstGeom prst="rect">
            <a:avLst/>
          </a:prstGeom>
        </p:spPr>
      </p:pic>
      <p:pic>
        <p:nvPicPr>
          <p:cNvPr id="7" name="Picture 6"/>
          <p:cNvPicPr>
            <a:picLocks noChangeAspect="1"/>
          </p:cNvPicPr>
          <p:nvPr/>
        </p:nvPicPr>
        <p:blipFill rotWithShape="1">
          <a:blip r:embed="rId4"/>
          <a:srcRect t="1930" b="4116"/>
          <a:stretch/>
        </p:blipFill>
        <p:spPr>
          <a:xfrm>
            <a:off x="6219443" y="4806483"/>
            <a:ext cx="2781049" cy="1808102"/>
          </a:xfrm>
          <a:prstGeom prst="rect">
            <a:avLst/>
          </a:prstGeom>
        </p:spPr>
      </p:pic>
    </p:spTree>
    <p:extLst>
      <p:ext uri="{BB962C8B-B14F-4D97-AF65-F5344CB8AC3E}">
        <p14:creationId xmlns:p14="http://schemas.microsoft.com/office/powerpoint/2010/main" val="3258816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Landscape Architecture Basics</a:t>
            </a:r>
            <a:endParaRPr lang="en-US" sz="3600" dirty="0"/>
          </a:p>
        </p:txBody>
      </p:sp>
      <p:sp>
        <p:nvSpPr>
          <p:cNvPr id="3" name="Content Placeholder 2"/>
          <p:cNvSpPr>
            <a:spLocks noGrp="1"/>
          </p:cNvSpPr>
          <p:nvPr>
            <p:ph idx="1"/>
          </p:nvPr>
        </p:nvSpPr>
        <p:spPr>
          <a:xfrm>
            <a:off x="1908175" y="4149080"/>
            <a:ext cx="6984305" cy="2553147"/>
          </a:xfrm>
        </p:spPr>
        <p:txBody>
          <a:bodyPr/>
          <a:lstStyle/>
          <a:p>
            <a:r>
              <a:rPr lang="en-US" sz="1800" dirty="0" smtClean="0"/>
              <a:t>Landscapes also include hard surfaces.</a:t>
            </a:r>
          </a:p>
          <a:p>
            <a:r>
              <a:rPr lang="en-US" sz="1800" dirty="0" smtClean="0"/>
              <a:t>A </a:t>
            </a:r>
            <a:r>
              <a:rPr lang="en-US" sz="1800" b="1" i="1" dirty="0" smtClean="0"/>
              <a:t>hardscape</a:t>
            </a:r>
            <a:r>
              <a:rPr lang="en-US" sz="1800" dirty="0" smtClean="0"/>
              <a:t> is anything that is not soil or plant material.</a:t>
            </a:r>
          </a:p>
          <a:p>
            <a:r>
              <a:rPr lang="en-US" sz="1800" dirty="0" smtClean="0"/>
              <a:t>It includes paved surfaces, steps, walls, fences, terraces, decks, playgrounds, and water features.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4551" y="1196752"/>
            <a:ext cx="3743648" cy="2804080"/>
          </a:xfrm>
          <a:prstGeom prst="rect">
            <a:avLst/>
          </a:prstGeom>
        </p:spPr>
      </p:pic>
    </p:spTree>
    <p:extLst>
      <p:ext uri="{BB962C8B-B14F-4D97-AF65-F5344CB8AC3E}">
        <p14:creationId xmlns:p14="http://schemas.microsoft.com/office/powerpoint/2010/main" val="2243662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Landscape Architecture Basics</a:t>
            </a:r>
            <a:endParaRPr lang="en-US" sz="3600" dirty="0"/>
          </a:p>
        </p:txBody>
      </p:sp>
      <p:sp>
        <p:nvSpPr>
          <p:cNvPr id="3" name="Content Placeholder 2"/>
          <p:cNvSpPr>
            <a:spLocks noGrp="1"/>
          </p:cNvSpPr>
          <p:nvPr>
            <p:ph idx="1"/>
          </p:nvPr>
        </p:nvSpPr>
        <p:spPr>
          <a:xfrm>
            <a:off x="1908175" y="4149080"/>
            <a:ext cx="6984305" cy="2553147"/>
          </a:xfrm>
        </p:spPr>
        <p:txBody>
          <a:bodyPr/>
          <a:lstStyle/>
          <a:p>
            <a:r>
              <a:rPr lang="en-US" sz="1800" dirty="0" smtClean="0"/>
              <a:t>Most plans include both hardscape and landscape materials to give the design structure and distinction, or </a:t>
            </a:r>
            <a:r>
              <a:rPr lang="en-US" sz="1800" b="1" i="1" dirty="0" smtClean="0"/>
              <a:t>relief</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642" y="1222241"/>
            <a:ext cx="4694578" cy="2905210"/>
          </a:xfrm>
          <a:prstGeom prst="rect">
            <a:avLst/>
          </a:prstGeom>
        </p:spPr>
      </p:pic>
    </p:spTree>
    <p:extLst>
      <p:ext uri="{BB962C8B-B14F-4D97-AF65-F5344CB8AC3E}">
        <p14:creationId xmlns:p14="http://schemas.microsoft.com/office/powerpoint/2010/main" val="3594429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764" y="0"/>
            <a:ext cx="6767513" cy="692696"/>
          </a:xfrm>
        </p:spPr>
        <p:txBody>
          <a:bodyPr/>
          <a:lstStyle/>
          <a:p>
            <a:pPr algn="ctr"/>
            <a:r>
              <a:rPr lang="en-US" sz="3200" dirty="0"/>
              <a:t>Completed Landscape Project #1</a:t>
            </a:r>
          </a:p>
        </p:txBody>
      </p:sp>
      <p:sp>
        <p:nvSpPr>
          <p:cNvPr id="3" name="Content Placeholder 2"/>
          <p:cNvSpPr>
            <a:spLocks noGrp="1"/>
          </p:cNvSpPr>
          <p:nvPr>
            <p:ph idx="1"/>
          </p:nvPr>
        </p:nvSpPr>
        <p:spPr>
          <a:xfrm>
            <a:off x="1923764" y="4355651"/>
            <a:ext cx="6778625" cy="2481139"/>
          </a:xfrm>
        </p:spPr>
        <p:txBody>
          <a:bodyPr/>
          <a:lstStyle/>
          <a:p>
            <a:pPr marL="0" indent="0">
              <a:buNone/>
            </a:pPr>
            <a:r>
              <a:rPr lang="en-US" sz="1800" dirty="0"/>
              <a:t>Tell whether the design had separate spaces, a defined point of entry, a clear path system, and sun and shade variety.</a:t>
            </a:r>
          </a:p>
          <a:p>
            <a:pPr marL="914400" lvl="1" indent="-457200">
              <a:buFont typeface="+mj-lt"/>
              <a:buAutoNum type="alphaLcPeriod"/>
            </a:pPr>
            <a:r>
              <a:rPr lang="en-US" sz="1600" dirty="0"/>
              <a:t>Discuss how any structures, the designated seating, eating, or parking areas suited the overall design.</a:t>
            </a:r>
          </a:p>
          <a:p>
            <a:pPr marL="914400" lvl="1" indent="-457200">
              <a:buFont typeface="+mj-lt"/>
              <a:buAutoNum type="alphaLcPeriod"/>
            </a:pPr>
            <a:r>
              <a:rPr lang="en-US" sz="1600" dirty="0"/>
              <a:t>Explain how the design reflected consideration for the comfort, shelter, and security of the users.</a:t>
            </a:r>
          </a:p>
          <a:p>
            <a:pPr marL="914400" lvl="1" indent="-457200">
              <a:buFont typeface="+mj-lt"/>
              <a:buAutoNum type="alphaLcPeriod"/>
            </a:pPr>
            <a:r>
              <a:rPr lang="en-US" sz="1600" dirty="0"/>
              <a:t>Discuss how the choice of trees, shrubs, and ground covers used in the project contributed to its appeal and function</a:t>
            </a:r>
            <a:r>
              <a:rPr lang="en-US" sz="1600" dirty="0" smtClean="0"/>
              <a:t>.</a:t>
            </a:r>
            <a:endParaRPr lang="en-US" sz="1600"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35696" y="692696"/>
            <a:ext cx="7056784" cy="3583118"/>
          </a:xfrm>
          <a:prstGeom prst="rect">
            <a:avLst/>
          </a:prstGeom>
          <a:noFill/>
          <a:ln w="9525">
            <a:noFill/>
            <a:miter lim="800000"/>
            <a:headEnd/>
            <a:tailEnd/>
          </a:ln>
          <a:effectLst/>
        </p:spPr>
      </p:pic>
    </p:spTree>
    <p:extLst>
      <p:ext uri="{BB962C8B-B14F-4D97-AF65-F5344CB8AC3E}">
        <p14:creationId xmlns:p14="http://schemas.microsoft.com/office/powerpoint/2010/main" val="970176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3764" y="0"/>
            <a:ext cx="6767513" cy="692696"/>
          </a:xfrm>
        </p:spPr>
        <p:txBody>
          <a:bodyPr/>
          <a:lstStyle/>
          <a:p>
            <a:pPr algn="ctr"/>
            <a:r>
              <a:rPr lang="en-US" sz="3200" dirty="0"/>
              <a:t>Completed Landscape Project </a:t>
            </a:r>
            <a:r>
              <a:rPr lang="en-US" sz="3200" dirty="0" smtClean="0"/>
              <a:t>#2</a:t>
            </a:r>
            <a:endParaRPr lang="en-US" sz="3200" dirty="0"/>
          </a:p>
        </p:txBody>
      </p:sp>
      <p:sp>
        <p:nvSpPr>
          <p:cNvPr id="3" name="Content Placeholder 2"/>
          <p:cNvSpPr>
            <a:spLocks noGrp="1"/>
          </p:cNvSpPr>
          <p:nvPr>
            <p:ph idx="1"/>
          </p:nvPr>
        </p:nvSpPr>
        <p:spPr>
          <a:xfrm>
            <a:off x="1923764" y="4355651"/>
            <a:ext cx="6778625" cy="2481139"/>
          </a:xfrm>
        </p:spPr>
        <p:txBody>
          <a:bodyPr/>
          <a:lstStyle/>
          <a:p>
            <a:pPr marL="0" indent="0">
              <a:buNone/>
            </a:pPr>
            <a:r>
              <a:rPr lang="en-US" sz="1800" dirty="0"/>
              <a:t>Tell whether the design had separate spaces, a defined point of entry, a clear path system, and sun and shade variety.</a:t>
            </a:r>
          </a:p>
          <a:p>
            <a:pPr marL="914400" lvl="1" indent="-457200">
              <a:buFont typeface="+mj-lt"/>
              <a:buAutoNum type="alphaLcPeriod"/>
            </a:pPr>
            <a:r>
              <a:rPr lang="en-US" sz="1600" dirty="0"/>
              <a:t>Discuss how any structures, the designated seating, eating, or parking areas suited the overall design.</a:t>
            </a:r>
          </a:p>
          <a:p>
            <a:pPr marL="914400" lvl="1" indent="-457200">
              <a:buFont typeface="+mj-lt"/>
              <a:buAutoNum type="alphaLcPeriod"/>
            </a:pPr>
            <a:r>
              <a:rPr lang="en-US" sz="1600" dirty="0"/>
              <a:t>Explain how the design reflected consideration for the comfort, shelter, and security of the users.</a:t>
            </a:r>
          </a:p>
          <a:p>
            <a:pPr marL="914400" lvl="1" indent="-457200">
              <a:buFont typeface="+mj-lt"/>
              <a:buAutoNum type="alphaLcPeriod"/>
            </a:pPr>
            <a:r>
              <a:rPr lang="en-US" sz="1600" dirty="0"/>
              <a:t>Discuss how the choice of trees, shrubs, and ground covers used in the project contributed to its appeal and function</a:t>
            </a:r>
            <a:r>
              <a:rPr lang="en-US" sz="1600" dirty="0" smtClean="0"/>
              <a:t>.</a:t>
            </a:r>
            <a:endParaRPr lang="en-US" sz="1600"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771800" y="692696"/>
            <a:ext cx="5472608" cy="3633811"/>
          </a:xfrm>
          <a:prstGeom prst="rect">
            <a:avLst/>
          </a:prstGeom>
          <a:noFill/>
          <a:ln w="9525">
            <a:noFill/>
            <a:miter lim="800000"/>
            <a:headEnd/>
            <a:tailEnd/>
          </a:ln>
          <a:effectLst/>
        </p:spPr>
      </p:pic>
    </p:spTree>
    <p:extLst>
      <p:ext uri="{BB962C8B-B14F-4D97-AF65-F5344CB8AC3E}">
        <p14:creationId xmlns:p14="http://schemas.microsoft.com/office/powerpoint/2010/main" val="963756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67545" y="260648"/>
            <a:ext cx="6049144" cy="1152127"/>
          </a:xfrm>
        </p:spPr>
        <p:txBody>
          <a:bodyPr/>
          <a:lstStyle/>
          <a:p>
            <a:r>
              <a:rPr lang="en-US" sz="3600" dirty="0" smtClean="0"/>
              <a:t>Landscape Architecture Merit Badge Requirements</a:t>
            </a:r>
            <a:endParaRPr lang="uk-UA" sz="3600" dirty="0"/>
          </a:p>
        </p:txBody>
      </p:sp>
      <p:sp>
        <p:nvSpPr>
          <p:cNvPr id="36867" name="Rectangle 3"/>
          <p:cNvSpPr>
            <a:spLocks noGrp="1" noChangeArrowheads="1"/>
          </p:cNvSpPr>
          <p:nvPr>
            <p:ph type="body" idx="1"/>
          </p:nvPr>
        </p:nvSpPr>
        <p:spPr>
          <a:xfrm>
            <a:off x="467545" y="1700213"/>
            <a:ext cx="6624735" cy="4897437"/>
          </a:xfrm>
        </p:spPr>
        <p:txBody>
          <a:bodyPr/>
          <a:lstStyle/>
          <a:p>
            <a:pPr>
              <a:buFont typeface="+mj-lt"/>
              <a:buAutoNum type="arabicPeriod"/>
            </a:pPr>
            <a:r>
              <a:rPr lang="en-US" sz="1400" dirty="0"/>
              <a:t>Go to a completed landscape project that a landscape architect has designed. Before you visit the site, obtain a plan of the design from the landscape architect if one is available.</a:t>
            </a:r>
          </a:p>
          <a:p>
            <a:pPr>
              <a:buFont typeface="+mj-lt"/>
              <a:buAutoNum type="arabicPeriod"/>
            </a:pPr>
            <a:r>
              <a:rPr lang="en-US" sz="1400" dirty="0"/>
              <a:t>After completing requirement 1, discuss the following with your merit badge counselor:</a:t>
            </a:r>
          </a:p>
          <a:p>
            <a:pPr lvl="1">
              <a:buFont typeface="+mj-lt"/>
              <a:buAutoNum type="alphaLcPeriod"/>
            </a:pPr>
            <a:r>
              <a:rPr lang="en-US" sz="1400" dirty="0"/>
              <a:t>Tell whether the design had separate spaces, a defined point of entry, a clear path system, and sun and shade variety.</a:t>
            </a:r>
          </a:p>
          <a:p>
            <a:pPr lvl="1">
              <a:buFont typeface="+mj-lt"/>
              <a:buAutoNum type="alphaLcPeriod"/>
            </a:pPr>
            <a:r>
              <a:rPr lang="en-US" sz="1400" dirty="0"/>
              <a:t>Discuss how any structures, the designated seating, eating, or parking areas suited the overall design.</a:t>
            </a:r>
          </a:p>
          <a:p>
            <a:pPr lvl="1">
              <a:buFont typeface="+mj-lt"/>
              <a:buAutoNum type="alphaLcPeriod"/>
            </a:pPr>
            <a:r>
              <a:rPr lang="en-US" sz="1400" dirty="0"/>
              <a:t>Explain how the design reflected consideration for the comfort, shelter, and security of the users.</a:t>
            </a:r>
          </a:p>
          <a:p>
            <a:pPr lvl="1">
              <a:buFont typeface="+mj-lt"/>
              <a:buAutoNum type="alphaLcPeriod"/>
            </a:pPr>
            <a:r>
              <a:rPr lang="en-US" sz="1400" dirty="0"/>
              <a:t>Discuss how the choice of trees, shrubs, and ground covers used in the project contributed to its appeal and function.</a:t>
            </a:r>
          </a:p>
          <a:p>
            <a:pPr>
              <a:buFont typeface="+mj-lt"/>
              <a:buAutoNum type="arabicPeriod"/>
            </a:pPr>
            <a:r>
              <a:rPr lang="en-US" sz="1400" dirty="0"/>
              <a:t>Identify five shrubs, five trees, and one ground cover, being sure that you select examples of different shapes, sizes, and textures. With the help of your counselor or a local nursery, choose plants that will grow in your area. Bring pictures of the different planting materials or, if possible, examples of their branches, leaves, or flowers to a troop meeting. Be prepared to tell how you might use each in the design of a landscape</a:t>
            </a:r>
            <a:r>
              <a:rPr lang="en-US" sz="1400" dirty="0" smtClean="0"/>
              <a:t>.</a:t>
            </a:r>
            <a:endParaRPr lang="en-US" sz="1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369986"/>
            <a:ext cx="914400" cy="933450"/>
          </a:xfrm>
          <a:prstGeom prst="rect">
            <a:avLst/>
          </a:prstGeom>
        </p:spPr>
      </p:pic>
    </p:spTree>
    <p:extLst>
      <p:ext uri="{BB962C8B-B14F-4D97-AF65-F5344CB8AC3E}">
        <p14:creationId xmlns:p14="http://schemas.microsoft.com/office/powerpoint/2010/main" val="3450684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sz="4000" dirty="0" smtClean="0"/>
              <a:t>Requirement 3</a:t>
            </a:r>
            <a:endParaRPr lang="en-US" sz="4000" dirty="0"/>
          </a:p>
        </p:txBody>
      </p:sp>
      <p:sp>
        <p:nvSpPr>
          <p:cNvPr id="195587" name="Rectangle 3"/>
          <p:cNvSpPr>
            <a:spLocks noGrp="1" noChangeArrowheads="1"/>
          </p:cNvSpPr>
          <p:nvPr>
            <p:ph type="body" idx="1"/>
          </p:nvPr>
        </p:nvSpPr>
        <p:spPr>
          <a:xfrm>
            <a:off x="1908175" y="1417638"/>
            <a:ext cx="6778625" cy="5251450"/>
          </a:xfrm>
        </p:spPr>
        <p:txBody>
          <a:bodyPr/>
          <a:lstStyle/>
          <a:p>
            <a:pPr marL="0" indent="0">
              <a:lnSpc>
                <a:spcPct val="80000"/>
              </a:lnSpc>
              <a:buNone/>
            </a:pPr>
            <a:r>
              <a:rPr lang="en-US" sz="1800" dirty="0"/>
              <a:t>Identify five shrubs, five trees, and one ground cover, being sure that you select examples of different shapes, sizes, and textures. With the help of your counselor or a local nursery, choose plants that will grow in your area. Bring pictures of the different planting materials or, if possible, examples of their branches, leaves, or flowers to a troop meeting. Be prepared to tell how you might use each in the design of a landscape</a:t>
            </a:r>
            <a:r>
              <a:rPr lang="en-US" sz="1800" dirty="0" smtClean="0"/>
              <a:t>.</a:t>
            </a:r>
          </a:p>
          <a:p>
            <a:pPr marL="0" indent="0">
              <a:lnSpc>
                <a:spcPct val="80000"/>
              </a:lnSpc>
              <a:buNone/>
            </a:pPr>
            <a:endParaRPr lang="en-US" sz="1800" dirty="0"/>
          </a:p>
          <a:p>
            <a:pPr marL="0" indent="0">
              <a:lnSpc>
                <a:spcPct val="80000"/>
              </a:lnSpc>
              <a:buNone/>
            </a:pPr>
            <a:r>
              <a:rPr lang="en-US" sz="1800" dirty="0" smtClean="0"/>
              <a:t>(The following slides provide examples of trees, shrubs, and ground covers that do well in Ohio’s climate. You may choose different examples.)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379413"/>
            <a:ext cx="914400" cy="9334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046" y="4075034"/>
            <a:ext cx="3769770" cy="2509253"/>
          </a:xfrm>
          <a:prstGeom prst="rect">
            <a:avLst/>
          </a:prstGeom>
        </p:spPr>
      </p:pic>
    </p:spTree>
    <p:extLst>
      <p:ext uri="{BB962C8B-B14F-4D97-AF65-F5344CB8AC3E}">
        <p14:creationId xmlns:p14="http://schemas.microsoft.com/office/powerpoint/2010/main" val="3026382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Best Native Trees to </a:t>
            </a:r>
            <a:r>
              <a:rPr lang="en-US" sz="3600" b="1" dirty="0" smtClean="0"/>
              <a:t>Plant</a:t>
            </a:r>
            <a:endParaRPr lang="en-US" sz="3600" dirty="0"/>
          </a:p>
        </p:txBody>
      </p:sp>
      <p:sp>
        <p:nvSpPr>
          <p:cNvPr id="3" name="Content Placeholder 2"/>
          <p:cNvSpPr>
            <a:spLocks noGrp="1"/>
          </p:cNvSpPr>
          <p:nvPr>
            <p:ph idx="1"/>
          </p:nvPr>
        </p:nvSpPr>
        <p:spPr>
          <a:xfrm>
            <a:off x="1908175" y="1268760"/>
            <a:ext cx="6778625" cy="4857403"/>
          </a:xfrm>
        </p:spPr>
        <p:txBody>
          <a:bodyPr/>
          <a:lstStyle/>
          <a:p>
            <a:r>
              <a:rPr lang="en-US" sz="1800" dirty="0"/>
              <a:t>Climate change has already increased temperatures and the frequency of heavy rain events in </a:t>
            </a:r>
            <a:r>
              <a:rPr lang="en-US" sz="1800" dirty="0" smtClean="0"/>
              <a:t>Ohio</a:t>
            </a:r>
            <a:r>
              <a:rPr lang="en-US" sz="1800" dirty="0"/>
              <a:t>. </a:t>
            </a:r>
            <a:endParaRPr lang="en-US" sz="1800" dirty="0" smtClean="0"/>
          </a:p>
          <a:p>
            <a:r>
              <a:rPr lang="en-US" sz="1800" dirty="0" smtClean="0"/>
              <a:t>Over </a:t>
            </a:r>
            <a:r>
              <a:rPr lang="en-US" sz="1800" dirty="0"/>
              <a:t>the next several decades, these trends will become more pronounced, altering the forests as we know them. </a:t>
            </a:r>
            <a:endParaRPr lang="en-US" sz="1800" dirty="0" smtClean="0"/>
          </a:p>
          <a:p>
            <a:r>
              <a:rPr lang="en-US" sz="1800" dirty="0" smtClean="0"/>
              <a:t>With </a:t>
            </a:r>
            <a:r>
              <a:rPr lang="en-US" sz="1800" dirty="0"/>
              <a:t>this changing climate, some tree species will thrive while others are less likely to survive. </a:t>
            </a:r>
            <a:endParaRPr lang="en-US" sz="1800" dirty="0" smtClean="0"/>
          </a:p>
          <a:p>
            <a:r>
              <a:rPr lang="en-US" sz="1800" dirty="0" smtClean="0"/>
              <a:t>On the next few slides </a:t>
            </a:r>
            <a:r>
              <a:rPr lang="en-US" sz="1800" dirty="0"/>
              <a:t>you will find a list of which tree species to plant in these changing conditions, and which ones to avoid</a:t>
            </a:r>
            <a:r>
              <a:rPr lang="en-US" sz="1800" dirty="0" smtClean="0"/>
              <a:t>.</a:t>
            </a:r>
          </a:p>
          <a:p>
            <a:endParaRPr lang="en-US" sz="1800" dirty="0" smtClean="0"/>
          </a:p>
          <a:p>
            <a:endParaRPr lang="en-US" sz="1800" dirty="0"/>
          </a:p>
        </p:txBody>
      </p:sp>
      <p:pic>
        <p:nvPicPr>
          <p:cNvPr id="5" name="Picture 4"/>
          <p:cNvPicPr>
            <a:picLocks noChangeAspect="1"/>
          </p:cNvPicPr>
          <p:nvPr/>
        </p:nvPicPr>
        <p:blipFill>
          <a:blip r:embed="rId2"/>
          <a:stretch>
            <a:fillRect/>
          </a:stretch>
        </p:blipFill>
        <p:spPr>
          <a:xfrm>
            <a:off x="2339752" y="4005064"/>
            <a:ext cx="3888432" cy="2591725"/>
          </a:xfrm>
          <a:prstGeom prst="rect">
            <a:avLst/>
          </a:prstGeom>
        </p:spPr>
      </p:pic>
      <p:sp>
        <p:nvSpPr>
          <p:cNvPr id="6" name="TextBox 5"/>
          <p:cNvSpPr txBox="1"/>
          <p:nvPr/>
        </p:nvSpPr>
        <p:spPr>
          <a:xfrm>
            <a:off x="6372200" y="4869160"/>
            <a:ext cx="2592288" cy="646331"/>
          </a:xfrm>
          <a:prstGeom prst="rect">
            <a:avLst/>
          </a:prstGeom>
          <a:noFill/>
        </p:spPr>
        <p:txBody>
          <a:bodyPr wrap="square" rtlCol="0">
            <a:spAutoFit/>
          </a:bodyPr>
          <a:lstStyle/>
          <a:p>
            <a:r>
              <a:rPr lang="en-US" b="0" dirty="0" smtClean="0">
                <a:latin typeface="+mn-lt"/>
              </a:rPr>
              <a:t>Loss of trees due to climate change</a:t>
            </a:r>
            <a:endParaRPr lang="en-US" b="0" dirty="0">
              <a:latin typeface="+mn-lt"/>
            </a:endParaRPr>
          </a:p>
        </p:txBody>
      </p:sp>
    </p:spTree>
    <p:extLst>
      <p:ext uri="{BB962C8B-B14F-4D97-AF65-F5344CB8AC3E}">
        <p14:creationId xmlns:p14="http://schemas.microsoft.com/office/powerpoint/2010/main" val="999410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688632"/>
          </a:xfrm>
        </p:spPr>
        <p:txBody>
          <a:bodyPr/>
          <a:lstStyle/>
          <a:p>
            <a:r>
              <a:rPr lang="en-US" sz="1600" b="1" dirty="0" smtClean="0"/>
              <a:t>BITTERNUT </a:t>
            </a:r>
            <a:r>
              <a:rPr lang="en-US" sz="1600" b="1" dirty="0"/>
              <a:t>HICKORY</a:t>
            </a:r>
            <a:endParaRPr lang="en-US" sz="1600" dirty="0"/>
          </a:p>
          <a:p>
            <a:pPr lvl="1"/>
            <a:r>
              <a:rPr lang="en-US" sz="1400" dirty="0"/>
              <a:t>Height at maturity 80’ to 100’</a:t>
            </a:r>
            <a:br>
              <a:rPr lang="en-US" sz="1400" dirty="0"/>
            </a:br>
            <a:r>
              <a:rPr lang="en-US" sz="1400" dirty="0"/>
              <a:t>Spread at maturity 60’ to 80’</a:t>
            </a:r>
            <a:br>
              <a:rPr lang="en-US" sz="1400" dirty="0"/>
            </a:br>
            <a:r>
              <a:rPr lang="en-US" sz="1400" dirty="0"/>
              <a:t>Growth per year 18” to 24</a:t>
            </a:r>
            <a:r>
              <a:rPr lang="en-US" sz="1400" dirty="0" smtClean="0"/>
              <a:t>”</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503" y="2165201"/>
            <a:ext cx="2286000" cy="34099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440" y="2165201"/>
            <a:ext cx="4546600" cy="3409950"/>
          </a:xfrm>
          <a:prstGeom prst="rect">
            <a:avLst/>
          </a:prstGeom>
        </p:spPr>
      </p:pic>
    </p:spTree>
    <p:extLst>
      <p:ext uri="{BB962C8B-B14F-4D97-AF65-F5344CB8AC3E}">
        <p14:creationId xmlns:p14="http://schemas.microsoft.com/office/powerpoint/2010/main" val="1768621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688632"/>
          </a:xfrm>
        </p:spPr>
        <p:txBody>
          <a:bodyPr/>
          <a:lstStyle/>
          <a:p>
            <a:r>
              <a:rPr lang="en-US" sz="1600" b="1" dirty="0" smtClean="0"/>
              <a:t>BLACK OAK</a:t>
            </a:r>
            <a:endParaRPr lang="en-US" sz="1600" dirty="0" smtClean="0"/>
          </a:p>
          <a:p>
            <a:pPr lvl="1"/>
            <a:r>
              <a:rPr lang="en-US" sz="1400" dirty="0" smtClean="0"/>
              <a:t>Height at maturity 70’ to 90’</a:t>
            </a:r>
            <a:br>
              <a:rPr lang="en-US" sz="1400" dirty="0" smtClean="0"/>
            </a:br>
            <a:r>
              <a:rPr lang="en-US" sz="1400" dirty="0" smtClean="0"/>
              <a:t>Spread at maturity 70’ to 90’</a:t>
            </a:r>
            <a:br>
              <a:rPr lang="en-US" sz="1400" dirty="0" smtClean="0"/>
            </a:br>
            <a:r>
              <a:rPr lang="en-US" sz="1400" dirty="0" smtClean="0"/>
              <a:t>Growth per year 14” to 18”</a:t>
            </a:r>
          </a:p>
        </p:txBody>
      </p:sp>
      <p:pic>
        <p:nvPicPr>
          <p:cNvPr id="5" name="Picture 4"/>
          <p:cNvPicPr>
            <a:picLocks noChangeAspect="1"/>
          </p:cNvPicPr>
          <p:nvPr/>
        </p:nvPicPr>
        <p:blipFill>
          <a:blip r:embed="rId2"/>
          <a:stretch>
            <a:fillRect/>
          </a:stretch>
        </p:blipFill>
        <p:spPr>
          <a:xfrm>
            <a:off x="1960638" y="2204865"/>
            <a:ext cx="3744416" cy="28083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183" y="2204864"/>
            <a:ext cx="3057151" cy="2808313"/>
          </a:xfrm>
          <a:prstGeom prst="rect">
            <a:avLst/>
          </a:prstGeom>
        </p:spPr>
      </p:pic>
    </p:spTree>
    <p:extLst>
      <p:ext uri="{BB962C8B-B14F-4D97-AF65-F5344CB8AC3E}">
        <p14:creationId xmlns:p14="http://schemas.microsoft.com/office/powerpoint/2010/main" val="1070233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688632"/>
          </a:xfrm>
        </p:spPr>
        <p:txBody>
          <a:bodyPr/>
          <a:lstStyle/>
          <a:p>
            <a:r>
              <a:rPr lang="en-US" sz="1600" b="1" dirty="0" smtClean="0"/>
              <a:t>BLACK </a:t>
            </a:r>
            <a:r>
              <a:rPr lang="en-US" sz="1600" b="1" dirty="0"/>
              <a:t>WALNUT</a:t>
            </a:r>
            <a:endParaRPr lang="en-US" sz="1600" dirty="0"/>
          </a:p>
          <a:p>
            <a:pPr lvl="1"/>
            <a:r>
              <a:rPr lang="en-US" sz="1400" dirty="0"/>
              <a:t>Height at maturity 70’ to 90’</a:t>
            </a:r>
            <a:br>
              <a:rPr lang="en-US" sz="1400" dirty="0"/>
            </a:br>
            <a:r>
              <a:rPr lang="en-US" sz="1400" dirty="0"/>
              <a:t>Spread at maturity 70’ to 90’</a:t>
            </a:r>
            <a:br>
              <a:rPr lang="en-US" sz="1400" dirty="0"/>
            </a:br>
            <a:r>
              <a:rPr lang="en-US" sz="1400" dirty="0"/>
              <a:t>Growth per year 18” to 24</a:t>
            </a:r>
            <a:r>
              <a:rPr lang="en-US" sz="1400" dirty="0" smtClean="0"/>
              <a:t>”</a:t>
            </a:r>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8175" y="2115520"/>
            <a:ext cx="2723813" cy="350100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3" y="2124768"/>
            <a:ext cx="4139243" cy="3104432"/>
          </a:xfrm>
          <a:prstGeom prst="rect">
            <a:avLst/>
          </a:prstGeom>
        </p:spPr>
      </p:pic>
    </p:spTree>
    <p:extLst>
      <p:ext uri="{BB962C8B-B14F-4D97-AF65-F5344CB8AC3E}">
        <p14:creationId xmlns:p14="http://schemas.microsoft.com/office/powerpoint/2010/main" val="3150252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688632"/>
          </a:xfrm>
        </p:spPr>
        <p:txBody>
          <a:bodyPr/>
          <a:lstStyle/>
          <a:p>
            <a:r>
              <a:rPr lang="en-US" sz="1600" b="1" dirty="0" smtClean="0"/>
              <a:t>BUR </a:t>
            </a:r>
            <a:r>
              <a:rPr lang="en-US" sz="1600" b="1" dirty="0"/>
              <a:t>OAK</a:t>
            </a:r>
            <a:endParaRPr lang="en-US" sz="1600" dirty="0"/>
          </a:p>
          <a:p>
            <a:pPr lvl="1"/>
            <a:r>
              <a:rPr lang="en-US" sz="1400" dirty="0"/>
              <a:t>Height at maturity 70’ to 80’</a:t>
            </a:r>
            <a:br>
              <a:rPr lang="en-US" sz="1400" dirty="0"/>
            </a:br>
            <a:r>
              <a:rPr lang="en-US" sz="1400" dirty="0"/>
              <a:t>Spread at maturity 70’ to 80’</a:t>
            </a:r>
            <a:br>
              <a:rPr lang="en-US" sz="1400" dirty="0"/>
            </a:br>
            <a:r>
              <a:rPr lang="en-US" sz="1400" dirty="0"/>
              <a:t>Growth per year 14” to 18</a:t>
            </a:r>
            <a:r>
              <a:rPr lang="en-US" sz="1400" dirty="0" smtClean="0"/>
              <a:t>”</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260" y="2276872"/>
            <a:ext cx="4032228" cy="26895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8175" y="2051720"/>
            <a:ext cx="2895786" cy="3861048"/>
          </a:xfrm>
          <a:prstGeom prst="rect">
            <a:avLst/>
          </a:prstGeom>
        </p:spPr>
      </p:pic>
    </p:spTree>
    <p:extLst>
      <p:ext uri="{BB962C8B-B14F-4D97-AF65-F5344CB8AC3E}">
        <p14:creationId xmlns:p14="http://schemas.microsoft.com/office/powerpoint/2010/main" val="180509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217443"/>
          </a:xfrm>
        </p:spPr>
        <p:txBody>
          <a:bodyPr/>
          <a:lstStyle/>
          <a:p>
            <a:r>
              <a:rPr lang="en-US" sz="1600" b="1" dirty="0" smtClean="0"/>
              <a:t>EASTERN </a:t>
            </a:r>
            <a:r>
              <a:rPr lang="en-US" sz="1600" b="1" dirty="0"/>
              <a:t>REDCEDAR</a:t>
            </a:r>
            <a:endParaRPr lang="en-US" sz="1600" dirty="0"/>
          </a:p>
          <a:p>
            <a:pPr lvl="1"/>
            <a:r>
              <a:rPr lang="en-US" sz="1400" dirty="0"/>
              <a:t>Height at maturity 40’ to 55’</a:t>
            </a:r>
            <a:br>
              <a:rPr lang="en-US" sz="1400" dirty="0"/>
            </a:br>
            <a:r>
              <a:rPr lang="en-US" sz="1400" dirty="0"/>
              <a:t>Spread at maturity 10’ to 25’</a:t>
            </a:r>
            <a:br>
              <a:rPr lang="en-US" sz="1400" dirty="0"/>
            </a:br>
            <a:r>
              <a:rPr lang="en-US" sz="1400" dirty="0"/>
              <a:t>Growth per year 9” to 12</a:t>
            </a:r>
            <a:r>
              <a:rPr lang="en-US" sz="1400" dirty="0" smtClean="0"/>
              <a:t>”</a:t>
            </a:r>
            <a:endParaRPr lang="en-US" sz="1400" dirty="0"/>
          </a:p>
        </p:txBody>
      </p:sp>
      <p:pic>
        <p:nvPicPr>
          <p:cNvPr id="6" name="Picture 5"/>
          <p:cNvPicPr>
            <a:picLocks noChangeAspect="1"/>
          </p:cNvPicPr>
          <p:nvPr/>
        </p:nvPicPr>
        <p:blipFill>
          <a:blip r:embed="rId2"/>
          <a:stretch>
            <a:fillRect/>
          </a:stretch>
        </p:blipFill>
        <p:spPr>
          <a:xfrm>
            <a:off x="5165471" y="2132856"/>
            <a:ext cx="3536597" cy="3819525"/>
          </a:xfrm>
          <a:prstGeom prst="rect">
            <a:avLst/>
          </a:prstGeom>
        </p:spPr>
      </p:pic>
      <p:pic>
        <p:nvPicPr>
          <p:cNvPr id="7" name="Picture 6"/>
          <p:cNvPicPr>
            <a:picLocks noChangeAspect="1"/>
          </p:cNvPicPr>
          <p:nvPr/>
        </p:nvPicPr>
        <p:blipFill>
          <a:blip r:embed="rId3"/>
          <a:stretch>
            <a:fillRect/>
          </a:stretch>
        </p:blipFill>
        <p:spPr>
          <a:xfrm>
            <a:off x="2051720" y="2132856"/>
            <a:ext cx="2857500" cy="3819525"/>
          </a:xfrm>
          <a:prstGeom prst="rect">
            <a:avLst/>
          </a:prstGeom>
        </p:spPr>
      </p:pic>
    </p:spTree>
    <p:extLst>
      <p:ext uri="{BB962C8B-B14F-4D97-AF65-F5344CB8AC3E}">
        <p14:creationId xmlns:p14="http://schemas.microsoft.com/office/powerpoint/2010/main" val="1099807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217443"/>
          </a:xfrm>
        </p:spPr>
        <p:txBody>
          <a:bodyPr/>
          <a:lstStyle/>
          <a:p>
            <a:r>
              <a:rPr lang="en-US" sz="1600" b="1" dirty="0" smtClean="0"/>
              <a:t>SCARLET </a:t>
            </a:r>
            <a:r>
              <a:rPr lang="en-US" sz="1600" b="1" dirty="0"/>
              <a:t>OAK</a:t>
            </a:r>
            <a:endParaRPr lang="en-US" sz="1600" dirty="0"/>
          </a:p>
          <a:p>
            <a:pPr lvl="1"/>
            <a:r>
              <a:rPr lang="en-US" sz="1400" dirty="0"/>
              <a:t>Height at maturity 70’ to 90’</a:t>
            </a:r>
            <a:br>
              <a:rPr lang="en-US" sz="1400" dirty="0"/>
            </a:br>
            <a:r>
              <a:rPr lang="en-US" sz="1400" dirty="0"/>
              <a:t>Spread at maturity 70’ to 90’</a:t>
            </a:r>
            <a:br>
              <a:rPr lang="en-US" sz="1400" dirty="0"/>
            </a:br>
            <a:r>
              <a:rPr lang="en-US" sz="1400" dirty="0"/>
              <a:t>Growth per year 16” to 20</a:t>
            </a:r>
            <a:r>
              <a:rPr lang="en-US" sz="1400" dirty="0" smtClean="0"/>
              <a:t>”</a:t>
            </a:r>
            <a:endParaRPr lang="en-US" sz="14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959" r="7741"/>
          <a:stretch/>
        </p:blipFill>
        <p:spPr>
          <a:xfrm>
            <a:off x="1908175" y="2132856"/>
            <a:ext cx="3528156" cy="32547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6728" y="2132856"/>
            <a:ext cx="3254794" cy="3254794"/>
          </a:xfrm>
          <a:prstGeom prst="rect">
            <a:avLst/>
          </a:prstGeom>
        </p:spPr>
      </p:pic>
    </p:spTree>
    <p:extLst>
      <p:ext uri="{BB962C8B-B14F-4D97-AF65-F5344CB8AC3E}">
        <p14:creationId xmlns:p14="http://schemas.microsoft.com/office/powerpoint/2010/main" val="246950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217443"/>
          </a:xfrm>
        </p:spPr>
        <p:txBody>
          <a:bodyPr/>
          <a:lstStyle/>
          <a:p>
            <a:r>
              <a:rPr lang="en-US" sz="1600" dirty="0" smtClean="0"/>
              <a:t>As </a:t>
            </a:r>
            <a:r>
              <a:rPr lang="en-US" sz="1600" dirty="0"/>
              <a:t>temperatures rise, </a:t>
            </a:r>
            <a:r>
              <a:rPr lang="en-US" sz="1600" dirty="0" smtClean="0"/>
              <a:t>Ohio </a:t>
            </a:r>
            <a:r>
              <a:rPr lang="en-US" sz="1600" dirty="0"/>
              <a:t>could become a more promising habitat for southern tree species. Climate change models predict the following species should be successful in </a:t>
            </a:r>
            <a:r>
              <a:rPr lang="en-US" sz="1600" dirty="0" smtClean="0"/>
              <a:t>Ohio </a:t>
            </a:r>
            <a:r>
              <a:rPr lang="en-US" sz="1600" dirty="0"/>
              <a:t>in the future:</a:t>
            </a:r>
          </a:p>
          <a:p>
            <a:r>
              <a:rPr lang="en-US" sz="1600" b="1" dirty="0" smtClean="0"/>
              <a:t>AMERICAN </a:t>
            </a:r>
            <a:r>
              <a:rPr lang="en-US" sz="1600" b="1" dirty="0"/>
              <a:t>SWEETGUM</a:t>
            </a:r>
            <a:endParaRPr lang="en-US" sz="1600" dirty="0"/>
          </a:p>
          <a:p>
            <a:pPr lvl="1"/>
            <a:r>
              <a:rPr lang="en-US" sz="1400" dirty="0"/>
              <a:t>Height at maturity 60’ to 85’</a:t>
            </a:r>
            <a:br>
              <a:rPr lang="en-US" sz="1400" dirty="0"/>
            </a:br>
            <a:r>
              <a:rPr lang="en-US" sz="1400" dirty="0"/>
              <a:t>Spread at maturity 40’ to 50’</a:t>
            </a:r>
            <a:br>
              <a:rPr lang="en-US" sz="1400" dirty="0"/>
            </a:br>
            <a:r>
              <a:rPr lang="en-US" sz="1400" dirty="0"/>
              <a:t>Growth per year 18” to 24</a:t>
            </a:r>
            <a:r>
              <a:rPr lang="en-US" sz="1400" dirty="0" smtClean="0"/>
              <a:t>”</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3" y="2780928"/>
            <a:ext cx="3360373" cy="25202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203" y="2780928"/>
            <a:ext cx="3510893" cy="3510893"/>
          </a:xfrm>
          <a:prstGeom prst="rect">
            <a:avLst/>
          </a:prstGeom>
        </p:spPr>
      </p:pic>
    </p:spTree>
    <p:extLst>
      <p:ext uri="{BB962C8B-B14F-4D97-AF65-F5344CB8AC3E}">
        <p14:creationId xmlns:p14="http://schemas.microsoft.com/office/powerpoint/2010/main" val="3707776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217443"/>
          </a:xfrm>
        </p:spPr>
        <p:txBody>
          <a:bodyPr/>
          <a:lstStyle/>
          <a:p>
            <a:r>
              <a:rPr lang="en-US" sz="1600" b="1" dirty="0" smtClean="0"/>
              <a:t>BLACKJACK </a:t>
            </a:r>
            <a:r>
              <a:rPr lang="en-US" sz="1600" b="1" dirty="0"/>
              <a:t>OAK</a:t>
            </a:r>
            <a:endParaRPr lang="en-US" sz="1600" dirty="0"/>
          </a:p>
          <a:p>
            <a:pPr lvl="1"/>
            <a:r>
              <a:rPr lang="en-US" sz="1400" dirty="0"/>
              <a:t>Height at maturity 35’ to 50’</a:t>
            </a:r>
            <a:br>
              <a:rPr lang="en-US" sz="1400" dirty="0"/>
            </a:br>
            <a:r>
              <a:rPr lang="en-US" sz="1400" dirty="0"/>
              <a:t>Spread at maturity 35’ to 60’</a:t>
            </a:r>
            <a:br>
              <a:rPr lang="en-US" sz="1400" dirty="0"/>
            </a:br>
            <a:r>
              <a:rPr lang="en-US" sz="1400" dirty="0"/>
              <a:t>Growth per year 7” to 10</a:t>
            </a:r>
            <a:r>
              <a:rPr lang="en-US" sz="1400" dirty="0" smtClean="0"/>
              <a:t>”</a:t>
            </a:r>
            <a:endParaRPr lang="en-US" sz="1400" dirty="0"/>
          </a:p>
        </p:txBody>
      </p:sp>
      <p:pic>
        <p:nvPicPr>
          <p:cNvPr id="5" name="Picture 4"/>
          <p:cNvPicPr>
            <a:picLocks noChangeAspect="1"/>
          </p:cNvPicPr>
          <p:nvPr/>
        </p:nvPicPr>
        <p:blipFill>
          <a:blip r:embed="rId2"/>
          <a:stretch>
            <a:fillRect/>
          </a:stretch>
        </p:blipFill>
        <p:spPr>
          <a:xfrm>
            <a:off x="2059460" y="2051720"/>
            <a:ext cx="3060441" cy="3825552"/>
          </a:xfrm>
          <a:prstGeom prst="rect">
            <a:avLst/>
          </a:prstGeom>
        </p:spPr>
      </p:pic>
      <p:pic>
        <p:nvPicPr>
          <p:cNvPr id="7" name="Picture 6"/>
          <p:cNvPicPr>
            <a:picLocks noChangeAspect="1"/>
          </p:cNvPicPr>
          <p:nvPr/>
        </p:nvPicPr>
        <p:blipFill>
          <a:blip r:embed="rId3"/>
          <a:stretch>
            <a:fillRect/>
          </a:stretch>
        </p:blipFill>
        <p:spPr>
          <a:xfrm>
            <a:off x="5287134" y="2051720"/>
            <a:ext cx="3528053" cy="2646040"/>
          </a:xfrm>
          <a:prstGeom prst="rect">
            <a:avLst/>
          </a:prstGeom>
        </p:spPr>
      </p:pic>
    </p:spTree>
    <p:extLst>
      <p:ext uri="{BB962C8B-B14F-4D97-AF65-F5344CB8AC3E}">
        <p14:creationId xmlns:p14="http://schemas.microsoft.com/office/powerpoint/2010/main" val="770812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67544" y="260648"/>
            <a:ext cx="6049145" cy="1152127"/>
          </a:xfrm>
        </p:spPr>
        <p:txBody>
          <a:bodyPr/>
          <a:lstStyle/>
          <a:p>
            <a:r>
              <a:rPr lang="en-US" sz="3600" dirty="0" smtClean="0"/>
              <a:t>Landscape Architecture Merit Badge Requirements</a:t>
            </a:r>
            <a:endParaRPr lang="uk-UA" sz="3600" dirty="0"/>
          </a:p>
        </p:txBody>
      </p:sp>
      <p:sp>
        <p:nvSpPr>
          <p:cNvPr id="36867" name="Rectangle 3"/>
          <p:cNvSpPr>
            <a:spLocks noGrp="1" noChangeArrowheads="1"/>
          </p:cNvSpPr>
          <p:nvPr>
            <p:ph type="body" idx="1"/>
          </p:nvPr>
        </p:nvSpPr>
        <p:spPr>
          <a:xfrm>
            <a:off x="467545" y="1700213"/>
            <a:ext cx="6624735" cy="4897437"/>
          </a:xfrm>
        </p:spPr>
        <p:txBody>
          <a:bodyPr/>
          <a:lstStyle/>
          <a:p>
            <a:pPr>
              <a:buFont typeface="+mj-lt"/>
              <a:buAutoNum type="arabicPeriod" startAt="4"/>
            </a:pPr>
            <a:r>
              <a:rPr lang="en-US" sz="1400" dirty="0" smtClean="0"/>
              <a:t>After </a:t>
            </a:r>
            <a:r>
              <a:rPr lang="en-US" sz="1400" dirty="0"/>
              <a:t>obtaining permission from the appropriate authority, look at and study a place of worship, school grounds, or a public building and identify where most people arrive by bus or car. Then do the :following:</a:t>
            </a:r>
          </a:p>
          <a:p>
            <a:pPr lvl="1">
              <a:buFont typeface="+mj-lt"/>
              <a:buAutoNum type="alphaLcPeriod"/>
            </a:pPr>
            <a:r>
              <a:rPr lang="en-US" sz="1400" dirty="0"/>
              <a:t>Using a measuring tape, measure and draw the main site entry and its nearby area. Define the scale of your drawing. Be sure to include the driveway and sidewalk or path that leads to the building’s main entry. Indicate any sidewalks, structures, trees and plants, lights, drains, utilities, or other site furnishings within the study area. Make two copies of this plan and save the original, then do 4b and 4c using the copies.</a:t>
            </a:r>
          </a:p>
          <a:p>
            <a:pPr lvl="1">
              <a:buFont typeface="+mj-lt"/>
              <a:buAutoNum type="alphaLcPeriod"/>
            </a:pPr>
            <a:r>
              <a:rPr lang="en-US" sz="1400" dirty="0" smtClean="0"/>
              <a:t>On </a:t>
            </a:r>
            <a:r>
              <a:rPr lang="en-US" sz="1400" dirty="0"/>
              <a:t>one copy of your site plan, use directional arrows to indicate where the water drains across the site, where ditches occur, and where water stands for a longer period of time.</a:t>
            </a:r>
          </a:p>
          <a:p>
            <a:pPr lvl="1">
              <a:buFont typeface="+mj-lt"/>
              <a:buAutoNum type="alphaLcPeriod"/>
            </a:pPr>
            <a:r>
              <a:rPr lang="en-US" sz="1400" dirty="0"/>
              <a:t>Decide how you can make the place safer and more comfortable for those using it. Redesign the area on another copy of the plan. You may want to include new walks, covered waiting areas, benches, space-defining plantings of trees and shrubs, and drainage structures</a:t>
            </a:r>
            <a:r>
              <a:rPr lang="en-US" sz="1400" dirty="0" smtClean="0"/>
              <a:t>.</a:t>
            </a:r>
            <a:endParaRPr lang="en-US" sz="1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369986"/>
            <a:ext cx="914400" cy="93345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217443"/>
          </a:xfrm>
        </p:spPr>
        <p:txBody>
          <a:bodyPr/>
          <a:lstStyle/>
          <a:p>
            <a:r>
              <a:rPr lang="en-US" sz="1600" b="1" dirty="0" smtClean="0"/>
              <a:t>CHINKAPIN </a:t>
            </a:r>
            <a:r>
              <a:rPr lang="en-US" sz="1600" b="1" dirty="0"/>
              <a:t>OAK</a:t>
            </a:r>
            <a:endParaRPr lang="en-US" sz="1600" dirty="0"/>
          </a:p>
          <a:p>
            <a:pPr lvl="1"/>
            <a:r>
              <a:rPr lang="en-US" sz="1400" dirty="0"/>
              <a:t>Height at maturity 70’ to 90’</a:t>
            </a:r>
            <a:br>
              <a:rPr lang="en-US" sz="1400" dirty="0"/>
            </a:br>
            <a:r>
              <a:rPr lang="en-US" sz="1400" dirty="0"/>
              <a:t>Spread at maturity 70’ to 90’</a:t>
            </a:r>
            <a:br>
              <a:rPr lang="en-US" sz="1400" dirty="0"/>
            </a:br>
            <a:r>
              <a:rPr lang="en-US" sz="1400" dirty="0"/>
              <a:t>Growth per year 16” to 20</a:t>
            </a:r>
            <a:r>
              <a:rPr lang="en-US" sz="1400" dirty="0" smtClean="0"/>
              <a:t>”</a:t>
            </a:r>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2036775"/>
            <a:ext cx="3096344" cy="41284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1" y="2033522"/>
            <a:ext cx="2952329" cy="4141349"/>
          </a:xfrm>
          <a:prstGeom prst="rect">
            <a:avLst/>
          </a:prstGeom>
        </p:spPr>
      </p:pic>
    </p:spTree>
    <p:extLst>
      <p:ext uri="{BB962C8B-B14F-4D97-AF65-F5344CB8AC3E}">
        <p14:creationId xmlns:p14="http://schemas.microsoft.com/office/powerpoint/2010/main" val="3761152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217443"/>
          </a:xfrm>
        </p:spPr>
        <p:txBody>
          <a:bodyPr/>
          <a:lstStyle/>
          <a:p>
            <a:r>
              <a:rPr lang="en-US" sz="1600" b="1" dirty="0" smtClean="0"/>
              <a:t>COMMON </a:t>
            </a:r>
            <a:r>
              <a:rPr lang="en-US" sz="1600" b="1" dirty="0"/>
              <a:t>PERSIMMON</a:t>
            </a:r>
            <a:endParaRPr lang="en-US" sz="1600" dirty="0"/>
          </a:p>
          <a:p>
            <a:pPr lvl="1"/>
            <a:r>
              <a:rPr lang="en-US" sz="1400" dirty="0"/>
              <a:t>Height at maturity 45’ to 60’</a:t>
            </a:r>
            <a:br>
              <a:rPr lang="en-US" sz="1400" dirty="0"/>
            </a:br>
            <a:r>
              <a:rPr lang="en-US" sz="1400" dirty="0"/>
              <a:t>Spread at maturity 25’ to 40’</a:t>
            </a:r>
            <a:br>
              <a:rPr lang="en-US" sz="1400" dirty="0"/>
            </a:br>
            <a:r>
              <a:rPr lang="en-US" sz="1400" dirty="0"/>
              <a:t>Growth per year 14” to 18</a:t>
            </a:r>
            <a:r>
              <a:rPr lang="en-US" sz="1400" dirty="0" smtClean="0"/>
              <a:t>”</a:t>
            </a:r>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984713"/>
            <a:ext cx="2766918" cy="41490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988145"/>
            <a:ext cx="2912421" cy="4149080"/>
          </a:xfrm>
          <a:prstGeom prst="rect">
            <a:avLst/>
          </a:prstGeom>
        </p:spPr>
      </p:pic>
    </p:spTree>
    <p:extLst>
      <p:ext uri="{BB962C8B-B14F-4D97-AF65-F5344CB8AC3E}">
        <p14:creationId xmlns:p14="http://schemas.microsoft.com/office/powerpoint/2010/main" val="3151089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217443"/>
          </a:xfrm>
        </p:spPr>
        <p:txBody>
          <a:bodyPr/>
          <a:lstStyle/>
          <a:p>
            <a:r>
              <a:rPr lang="en-US" sz="1600" b="1" dirty="0" smtClean="0"/>
              <a:t>EASTERN </a:t>
            </a:r>
            <a:r>
              <a:rPr lang="en-US" sz="1600" b="1" dirty="0"/>
              <a:t>REDBUD</a:t>
            </a:r>
            <a:endParaRPr lang="en-US" sz="1600" dirty="0"/>
          </a:p>
          <a:p>
            <a:pPr lvl="1"/>
            <a:r>
              <a:rPr lang="en-US" sz="1600" dirty="0"/>
              <a:t>Height at maturity 20’ to 30’</a:t>
            </a:r>
            <a:br>
              <a:rPr lang="en-US" sz="1600" dirty="0"/>
            </a:br>
            <a:r>
              <a:rPr lang="en-US" sz="1600" dirty="0"/>
              <a:t>Spread at maturity 25’ to 35’</a:t>
            </a:r>
            <a:br>
              <a:rPr lang="en-US" sz="1600" dirty="0"/>
            </a:br>
            <a:r>
              <a:rPr lang="en-US" sz="1600" dirty="0"/>
              <a:t>Growth per year 12” to 14</a:t>
            </a:r>
            <a:r>
              <a:rPr lang="en-US" sz="1600" dirty="0" smtClean="0"/>
              <a:t>”</a:t>
            </a:r>
            <a:endParaRPr lang="en-US" sz="1600" dirty="0"/>
          </a:p>
        </p:txBody>
      </p:sp>
      <p:pic>
        <p:nvPicPr>
          <p:cNvPr id="5" name="Picture 4"/>
          <p:cNvPicPr>
            <a:picLocks noChangeAspect="1"/>
          </p:cNvPicPr>
          <p:nvPr/>
        </p:nvPicPr>
        <p:blipFill>
          <a:blip r:embed="rId2"/>
          <a:stretch>
            <a:fillRect/>
          </a:stretch>
        </p:blipFill>
        <p:spPr>
          <a:xfrm>
            <a:off x="1979712" y="2276872"/>
            <a:ext cx="3312368" cy="33123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331" y="2276872"/>
            <a:ext cx="3521819" cy="2500491"/>
          </a:xfrm>
          <a:prstGeom prst="rect">
            <a:avLst/>
          </a:prstGeom>
        </p:spPr>
      </p:pic>
    </p:spTree>
    <p:extLst>
      <p:ext uri="{BB962C8B-B14F-4D97-AF65-F5344CB8AC3E}">
        <p14:creationId xmlns:p14="http://schemas.microsoft.com/office/powerpoint/2010/main" val="1498814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Best Native Trees to Plant</a:t>
            </a:r>
            <a:endParaRPr lang="en-US" sz="3600" dirty="0"/>
          </a:p>
        </p:txBody>
      </p:sp>
      <p:sp>
        <p:nvSpPr>
          <p:cNvPr id="3" name="Content Placeholder 2"/>
          <p:cNvSpPr>
            <a:spLocks noGrp="1"/>
          </p:cNvSpPr>
          <p:nvPr>
            <p:ph idx="1"/>
          </p:nvPr>
        </p:nvSpPr>
        <p:spPr>
          <a:xfrm>
            <a:off x="1908175" y="908720"/>
            <a:ext cx="7056313" cy="5217443"/>
          </a:xfrm>
        </p:spPr>
        <p:txBody>
          <a:bodyPr/>
          <a:lstStyle/>
          <a:p>
            <a:r>
              <a:rPr lang="en-US" sz="1600" b="1" dirty="0" smtClean="0"/>
              <a:t>POST </a:t>
            </a:r>
            <a:r>
              <a:rPr lang="en-US" sz="1600" b="1" dirty="0"/>
              <a:t>OAK</a:t>
            </a:r>
            <a:endParaRPr lang="en-US" sz="1600" dirty="0"/>
          </a:p>
          <a:p>
            <a:pPr lvl="1"/>
            <a:r>
              <a:rPr lang="en-US" sz="1600" dirty="0"/>
              <a:t>Height at maturity 40’ to 55’</a:t>
            </a:r>
            <a:br>
              <a:rPr lang="en-US" sz="1600" dirty="0"/>
            </a:br>
            <a:r>
              <a:rPr lang="en-US" sz="1600" dirty="0"/>
              <a:t>Spread at maturity 40’ to 60’</a:t>
            </a:r>
            <a:br>
              <a:rPr lang="en-US" sz="1600" dirty="0"/>
            </a:br>
            <a:r>
              <a:rPr lang="en-US" sz="1600" dirty="0"/>
              <a:t>Growth per year 14” to 18</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4256" y="2164537"/>
            <a:ext cx="3718561" cy="29283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2164537"/>
            <a:ext cx="2958991" cy="3961625"/>
          </a:xfrm>
          <a:prstGeom prst="rect">
            <a:avLst/>
          </a:prstGeom>
        </p:spPr>
      </p:pic>
    </p:spTree>
    <p:extLst>
      <p:ext uri="{BB962C8B-B14F-4D97-AF65-F5344CB8AC3E}">
        <p14:creationId xmlns:p14="http://schemas.microsoft.com/office/powerpoint/2010/main" val="1515699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a:t>Trees in Trouble</a:t>
            </a:r>
            <a:endParaRPr lang="en-US" sz="3600" dirty="0"/>
          </a:p>
        </p:txBody>
      </p:sp>
      <p:sp>
        <p:nvSpPr>
          <p:cNvPr id="3" name="Content Placeholder 2"/>
          <p:cNvSpPr>
            <a:spLocks noGrp="1"/>
          </p:cNvSpPr>
          <p:nvPr>
            <p:ph idx="1"/>
          </p:nvPr>
        </p:nvSpPr>
        <p:spPr>
          <a:xfrm>
            <a:off x="1908175" y="908720"/>
            <a:ext cx="7056313" cy="5217443"/>
          </a:xfrm>
        </p:spPr>
        <p:txBody>
          <a:bodyPr/>
          <a:lstStyle/>
          <a:p>
            <a:r>
              <a:rPr lang="en-US" sz="1600" dirty="0" smtClean="0"/>
              <a:t>The </a:t>
            </a:r>
            <a:r>
              <a:rPr lang="en-US" sz="1600" dirty="0"/>
              <a:t>amount of moisture retained in a forest will likely be affected by rising temperatures and heavier rain events. </a:t>
            </a:r>
            <a:endParaRPr lang="en-US" sz="1600" dirty="0" smtClean="0"/>
          </a:p>
          <a:p>
            <a:r>
              <a:rPr lang="en-US" sz="1600" dirty="0" smtClean="0"/>
              <a:t>Some </a:t>
            </a:r>
            <a:r>
              <a:rPr lang="en-US" sz="1600" dirty="0"/>
              <a:t>trees will be less likely to tolerate these moisture changes, making them vulnerable to pests and diseases. </a:t>
            </a:r>
            <a:endParaRPr lang="en-US" sz="1600" dirty="0" smtClean="0"/>
          </a:p>
          <a:p>
            <a:r>
              <a:rPr lang="en-US" sz="1600" dirty="0" smtClean="0"/>
              <a:t>The </a:t>
            </a:r>
            <a:r>
              <a:rPr lang="en-US" sz="1600" dirty="0"/>
              <a:t>United States Forest Service (USFS) climate change models project the following species will experience a decline in habitat in </a:t>
            </a:r>
            <a:r>
              <a:rPr lang="en-US" sz="1600" dirty="0" smtClean="0"/>
              <a:t>Ohio</a:t>
            </a:r>
            <a:r>
              <a:rPr lang="en-US" sz="1600" dirty="0"/>
              <a:t>:</a:t>
            </a:r>
          </a:p>
          <a:p>
            <a:pPr lvl="1"/>
            <a:r>
              <a:rPr lang="en-US" sz="1400" dirty="0"/>
              <a:t>American basswood</a:t>
            </a:r>
          </a:p>
          <a:p>
            <a:pPr lvl="1"/>
            <a:r>
              <a:rPr lang="en-US" sz="1400" dirty="0"/>
              <a:t>American beech</a:t>
            </a:r>
          </a:p>
          <a:p>
            <a:pPr lvl="1"/>
            <a:r>
              <a:rPr lang="en-US" sz="1400" dirty="0"/>
              <a:t>American elm</a:t>
            </a:r>
          </a:p>
          <a:p>
            <a:pPr lvl="1"/>
            <a:r>
              <a:rPr lang="en-US" sz="1400" dirty="0"/>
              <a:t>Bigtooth aspen</a:t>
            </a:r>
          </a:p>
          <a:p>
            <a:pPr lvl="1"/>
            <a:r>
              <a:rPr lang="en-US" sz="1400" dirty="0"/>
              <a:t>Black cherry</a:t>
            </a:r>
          </a:p>
          <a:p>
            <a:pPr lvl="1"/>
            <a:r>
              <a:rPr lang="en-US" sz="1400" dirty="0"/>
              <a:t>Black maple</a:t>
            </a:r>
          </a:p>
          <a:p>
            <a:pPr lvl="1"/>
            <a:r>
              <a:rPr lang="en-US" sz="1400" dirty="0"/>
              <a:t>Eastern hemlock</a:t>
            </a:r>
          </a:p>
          <a:p>
            <a:pPr lvl="1"/>
            <a:r>
              <a:rPr lang="en-US" sz="1400" dirty="0"/>
              <a:t>Eastern </a:t>
            </a:r>
            <a:r>
              <a:rPr lang="en-US" sz="1400" dirty="0" smtClean="0"/>
              <a:t>hop hornbeam</a:t>
            </a:r>
            <a:endParaRPr lang="en-US" sz="1400" dirty="0"/>
          </a:p>
          <a:p>
            <a:pPr lvl="1"/>
            <a:r>
              <a:rPr lang="en-US" sz="1400" dirty="0"/>
              <a:t>Eastern white pine</a:t>
            </a:r>
          </a:p>
          <a:p>
            <a:pPr lvl="1"/>
            <a:r>
              <a:rPr lang="en-US" sz="1400" dirty="0"/>
              <a:t>Quaking aspen</a:t>
            </a:r>
          </a:p>
          <a:p>
            <a:pPr lvl="1"/>
            <a:r>
              <a:rPr lang="en-US" sz="1400" dirty="0"/>
              <a:t>Red maple</a:t>
            </a:r>
          </a:p>
          <a:p>
            <a:pPr lvl="1"/>
            <a:r>
              <a:rPr lang="en-US" sz="1400" dirty="0"/>
              <a:t>Sugar maple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2564904"/>
            <a:ext cx="4085935" cy="3429000"/>
          </a:xfrm>
          <a:prstGeom prst="rect">
            <a:avLst/>
          </a:prstGeom>
        </p:spPr>
      </p:pic>
    </p:spTree>
    <p:extLst>
      <p:ext uri="{BB962C8B-B14F-4D97-AF65-F5344CB8AC3E}">
        <p14:creationId xmlns:p14="http://schemas.microsoft.com/office/powerpoint/2010/main" val="3254894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Shrubs</a:t>
            </a:r>
            <a:endParaRPr lang="en-US" sz="3600" b="1" dirty="0"/>
          </a:p>
        </p:txBody>
      </p:sp>
      <p:sp>
        <p:nvSpPr>
          <p:cNvPr id="3" name="Content Placeholder 2"/>
          <p:cNvSpPr>
            <a:spLocks noGrp="1"/>
          </p:cNvSpPr>
          <p:nvPr>
            <p:ph idx="1"/>
          </p:nvPr>
        </p:nvSpPr>
        <p:spPr>
          <a:xfrm>
            <a:off x="1908175" y="980728"/>
            <a:ext cx="6778625" cy="5145435"/>
          </a:xfrm>
        </p:spPr>
        <p:txBody>
          <a:bodyPr/>
          <a:lstStyle/>
          <a:p>
            <a:pPr marL="171450" lvl="1" indent="-171450">
              <a:buFont typeface="Arial" panose="020B0604020202020204" pitchFamily="34" charset="0"/>
              <a:buChar char="•"/>
            </a:pPr>
            <a:r>
              <a:rPr lang="en-US" sz="1600" b="1" dirty="0"/>
              <a:t>American Hazelnut (</a:t>
            </a:r>
            <a:r>
              <a:rPr lang="en-US" sz="1600" b="1" i="1" dirty="0" err="1"/>
              <a:t>Corylus</a:t>
            </a:r>
            <a:r>
              <a:rPr lang="en-US" sz="1600" b="1" i="1" dirty="0"/>
              <a:t> </a:t>
            </a:r>
            <a:r>
              <a:rPr lang="en-US" sz="1600" b="1" i="1" dirty="0" err="1"/>
              <a:t>americana</a:t>
            </a:r>
            <a:r>
              <a:rPr lang="en-US" sz="1600" b="1" dirty="0"/>
              <a:t> )</a:t>
            </a:r>
            <a:r>
              <a:rPr lang="en-US" sz="1600" dirty="0"/>
              <a:t> </a:t>
            </a:r>
          </a:p>
          <a:p>
            <a:pPr lvl="1"/>
            <a:r>
              <a:rPr lang="en-US" sz="1600" dirty="0" smtClean="0"/>
              <a:t>Named </a:t>
            </a:r>
            <a:r>
              <a:rPr lang="en-US" sz="1600" dirty="0"/>
              <a:t>for its nutty seedpods, hazels are native to wide geographical regions of the northern hemisphere. The native American hazelnut provides attractive fall color and form to the cultivated garden.</a:t>
            </a:r>
          </a:p>
          <a:p>
            <a:pPr lvl="2"/>
            <a:r>
              <a:rPr lang="en-US" sz="1600" dirty="0" smtClean="0"/>
              <a:t>Sun</a:t>
            </a:r>
            <a:r>
              <a:rPr lang="en-US" sz="1600" dirty="0"/>
              <a:t>: Part to Full</a:t>
            </a:r>
          </a:p>
          <a:p>
            <a:pPr lvl="2"/>
            <a:r>
              <a:rPr lang="en-US" sz="1600" dirty="0"/>
              <a:t>Soil: Loam</a:t>
            </a:r>
          </a:p>
          <a:p>
            <a:pPr lvl="2"/>
            <a:r>
              <a:rPr lang="en-US" sz="1600" dirty="0"/>
              <a:t>Fertility:</a:t>
            </a:r>
          </a:p>
          <a:p>
            <a:pPr lvl="2"/>
            <a:r>
              <a:rPr lang="en-US" sz="1600" dirty="0"/>
              <a:t>Moisture: Average</a:t>
            </a:r>
          </a:p>
          <a:p>
            <a:pPr lvl="2"/>
            <a:r>
              <a:rPr lang="en-US" sz="1600" dirty="0"/>
              <a:t>Height: 10 to 16</a:t>
            </a:r>
          </a:p>
          <a:p>
            <a:pPr lvl="2"/>
            <a:r>
              <a:rPr lang="en-US" sz="1600" dirty="0"/>
              <a:t>Bloom Time: Mar to Apr</a:t>
            </a:r>
          </a:p>
          <a:p>
            <a:pPr lvl="2"/>
            <a:r>
              <a:rPr lang="en-US" sz="1600" dirty="0"/>
              <a:t>Bloom Color: Brown to Red</a:t>
            </a:r>
          </a:p>
          <a:p>
            <a:pPr lvl="2"/>
            <a:r>
              <a:rPr lang="en-US" sz="1600" dirty="0"/>
              <a:t>USDA Zone: 4 to </a:t>
            </a:r>
            <a:r>
              <a:rPr lang="en-US" sz="1600" dirty="0" smtClean="0"/>
              <a:t>9</a:t>
            </a:r>
            <a:endParaRPr lang="en-US" sz="1600" dirty="0"/>
          </a:p>
        </p:txBody>
      </p:sp>
      <p:pic>
        <p:nvPicPr>
          <p:cNvPr id="5" name="Picture 4"/>
          <p:cNvPicPr>
            <a:picLocks noChangeAspect="1"/>
          </p:cNvPicPr>
          <p:nvPr/>
        </p:nvPicPr>
        <p:blipFill>
          <a:blip r:embed="rId2"/>
          <a:stretch>
            <a:fillRect/>
          </a:stretch>
        </p:blipFill>
        <p:spPr>
          <a:xfrm>
            <a:off x="2915816" y="4810897"/>
            <a:ext cx="2619375" cy="17430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2354200"/>
            <a:ext cx="3019680" cy="2398489"/>
          </a:xfrm>
          <a:prstGeom prst="rect">
            <a:avLst/>
          </a:prstGeom>
        </p:spPr>
      </p:pic>
    </p:spTree>
    <p:extLst>
      <p:ext uri="{BB962C8B-B14F-4D97-AF65-F5344CB8AC3E}">
        <p14:creationId xmlns:p14="http://schemas.microsoft.com/office/powerpoint/2010/main" val="1201690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Shrubs</a:t>
            </a:r>
            <a:endParaRPr lang="en-US" sz="3600" b="1" dirty="0"/>
          </a:p>
        </p:txBody>
      </p:sp>
      <p:sp>
        <p:nvSpPr>
          <p:cNvPr id="3" name="Content Placeholder 2"/>
          <p:cNvSpPr>
            <a:spLocks noGrp="1"/>
          </p:cNvSpPr>
          <p:nvPr>
            <p:ph idx="1"/>
          </p:nvPr>
        </p:nvSpPr>
        <p:spPr>
          <a:xfrm>
            <a:off x="1908175" y="980728"/>
            <a:ext cx="6778625" cy="5145435"/>
          </a:xfrm>
        </p:spPr>
        <p:txBody>
          <a:bodyPr/>
          <a:lstStyle/>
          <a:p>
            <a:pPr marL="233363" indent="-233363"/>
            <a:r>
              <a:rPr lang="en-US" sz="1600" b="1" dirty="0" smtClean="0"/>
              <a:t>Spice </a:t>
            </a:r>
            <a:r>
              <a:rPr lang="en-US" sz="1600" b="1" dirty="0"/>
              <a:t>Bush (</a:t>
            </a:r>
            <a:r>
              <a:rPr lang="en-US" sz="1600" b="1" i="1" dirty="0" err="1"/>
              <a:t>Lindera</a:t>
            </a:r>
            <a:r>
              <a:rPr lang="en-US" sz="1600" b="1" i="1" dirty="0"/>
              <a:t> benzoin</a:t>
            </a:r>
            <a:r>
              <a:rPr lang="en-US" sz="1600" b="1" dirty="0"/>
              <a:t> )</a:t>
            </a:r>
            <a:r>
              <a:rPr lang="en-US" sz="1600" dirty="0" smtClean="0"/>
              <a:t> </a:t>
            </a:r>
            <a:endParaRPr lang="en-US" sz="1600" dirty="0"/>
          </a:p>
          <a:p>
            <a:pPr lvl="1"/>
            <a:r>
              <a:rPr lang="en-US" sz="1600" dirty="0"/>
              <a:t>Highly recommended statewide by low maintenance designers, Spicebush is a beautiful shrub for your garden that can tolerate a wide range of sun exposure.</a:t>
            </a:r>
          </a:p>
          <a:p>
            <a:pPr lvl="2"/>
            <a:r>
              <a:rPr lang="en-US" sz="1600" dirty="0" smtClean="0"/>
              <a:t>Sun</a:t>
            </a:r>
            <a:r>
              <a:rPr lang="en-US" sz="1600" dirty="0"/>
              <a:t>: Shade to Full</a:t>
            </a:r>
          </a:p>
          <a:p>
            <a:pPr lvl="2"/>
            <a:r>
              <a:rPr lang="en-US" sz="1600" dirty="0"/>
              <a:t>Soil: Loam to Clay</a:t>
            </a:r>
          </a:p>
          <a:p>
            <a:pPr lvl="2"/>
            <a:r>
              <a:rPr lang="en-US" sz="1600" dirty="0"/>
              <a:t>Fertility: Average</a:t>
            </a:r>
          </a:p>
          <a:p>
            <a:pPr lvl="2"/>
            <a:r>
              <a:rPr lang="en-US" sz="1600" dirty="0"/>
              <a:t>Moisture: Average</a:t>
            </a:r>
          </a:p>
          <a:p>
            <a:pPr lvl="2"/>
            <a:r>
              <a:rPr lang="en-US" sz="1600" dirty="0"/>
              <a:t>Height: 6 to 12</a:t>
            </a:r>
          </a:p>
          <a:p>
            <a:pPr lvl="2"/>
            <a:r>
              <a:rPr lang="en-US" sz="1600" dirty="0"/>
              <a:t>Bloom Time: Mar</a:t>
            </a:r>
          </a:p>
          <a:p>
            <a:pPr lvl="2"/>
            <a:r>
              <a:rPr lang="en-US" sz="1600" dirty="0"/>
              <a:t>Bloom Color: Yellow Green</a:t>
            </a:r>
          </a:p>
          <a:p>
            <a:pPr lvl="2"/>
            <a:r>
              <a:rPr lang="en-US" sz="1600" dirty="0"/>
              <a:t>USDA Zone: 4 to </a:t>
            </a:r>
            <a:r>
              <a:rPr lang="en-US" sz="1600" dirty="0" smtClean="0"/>
              <a:t>9</a:t>
            </a:r>
            <a:endParaRPr lang="en-US" sz="1600" dirty="0"/>
          </a:p>
        </p:txBody>
      </p:sp>
      <p:pic>
        <p:nvPicPr>
          <p:cNvPr id="5" name="Picture 4"/>
          <p:cNvPicPr>
            <a:picLocks noChangeAspect="1"/>
          </p:cNvPicPr>
          <p:nvPr/>
        </p:nvPicPr>
        <p:blipFill>
          <a:blip r:embed="rId2"/>
          <a:stretch>
            <a:fillRect/>
          </a:stretch>
        </p:blipFill>
        <p:spPr>
          <a:xfrm>
            <a:off x="5733289" y="2123728"/>
            <a:ext cx="2953511" cy="22151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4509120"/>
            <a:ext cx="2952328" cy="2066630"/>
          </a:xfrm>
          <a:prstGeom prst="rect">
            <a:avLst/>
          </a:prstGeom>
        </p:spPr>
      </p:pic>
    </p:spTree>
    <p:extLst>
      <p:ext uri="{BB962C8B-B14F-4D97-AF65-F5344CB8AC3E}">
        <p14:creationId xmlns:p14="http://schemas.microsoft.com/office/powerpoint/2010/main" val="89210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Shrubs</a:t>
            </a:r>
            <a:endParaRPr lang="en-US" sz="3600" b="1" dirty="0"/>
          </a:p>
        </p:txBody>
      </p:sp>
      <p:sp>
        <p:nvSpPr>
          <p:cNvPr id="3" name="Content Placeholder 2"/>
          <p:cNvSpPr>
            <a:spLocks noGrp="1"/>
          </p:cNvSpPr>
          <p:nvPr>
            <p:ph idx="1"/>
          </p:nvPr>
        </p:nvSpPr>
        <p:spPr>
          <a:xfrm>
            <a:off x="1908175" y="980728"/>
            <a:ext cx="6778625" cy="5145435"/>
          </a:xfrm>
        </p:spPr>
        <p:txBody>
          <a:bodyPr/>
          <a:lstStyle/>
          <a:p>
            <a:pPr marL="233363" indent="-233363"/>
            <a:r>
              <a:rPr lang="en-US" sz="1600" b="1" dirty="0" smtClean="0"/>
              <a:t>Fragrant </a:t>
            </a:r>
            <a:r>
              <a:rPr lang="en-US" sz="1600" b="1" dirty="0"/>
              <a:t>Sumac (</a:t>
            </a:r>
            <a:r>
              <a:rPr lang="en-US" sz="1600" b="1" i="1" dirty="0" err="1"/>
              <a:t>Rhus</a:t>
            </a:r>
            <a:r>
              <a:rPr lang="en-US" sz="1600" b="1" i="1" dirty="0"/>
              <a:t> </a:t>
            </a:r>
            <a:r>
              <a:rPr lang="en-US" sz="1600" b="1" i="1" dirty="0" err="1"/>
              <a:t>aromatica</a:t>
            </a:r>
            <a:r>
              <a:rPr lang="en-US" sz="1600" b="1" dirty="0"/>
              <a:t> )</a:t>
            </a:r>
            <a:r>
              <a:rPr lang="en-US" sz="1600" dirty="0" smtClean="0"/>
              <a:t> </a:t>
            </a:r>
          </a:p>
          <a:p>
            <a:pPr lvl="1"/>
            <a:r>
              <a:rPr lang="en-US" sz="1600" dirty="0" smtClean="0"/>
              <a:t>A non-irritating and more attractive shrub relative to poison sumac and poison ivy, this plant provides beautiful spring blooms, summer fruits, and fall color.</a:t>
            </a:r>
          </a:p>
          <a:p>
            <a:pPr lvl="2"/>
            <a:r>
              <a:rPr lang="en-US" sz="1600" dirty="0" smtClean="0"/>
              <a:t>Sun</a:t>
            </a:r>
            <a:r>
              <a:rPr lang="en-US" sz="1600" dirty="0"/>
              <a:t>: Part to Full</a:t>
            </a:r>
          </a:p>
          <a:p>
            <a:pPr lvl="2"/>
            <a:r>
              <a:rPr lang="en-US" sz="1600" dirty="0"/>
              <a:t>Soil: Wide Range</a:t>
            </a:r>
          </a:p>
          <a:p>
            <a:pPr lvl="2"/>
            <a:r>
              <a:rPr lang="en-US" sz="1600" dirty="0"/>
              <a:t>Fertility: Wide Range</a:t>
            </a:r>
          </a:p>
          <a:p>
            <a:pPr lvl="2"/>
            <a:r>
              <a:rPr lang="en-US" sz="1600" dirty="0"/>
              <a:t>Moisture: Dry to Average</a:t>
            </a:r>
          </a:p>
          <a:p>
            <a:pPr lvl="2"/>
            <a:r>
              <a:rPr lang="en-US" sz="1600" dirty="0"/>
              <a:t>Height: 2 to 6</a:t>
            </a:r>
          </a:p>
          <a:p>
            <a:pPr lvl="2"/>
            <a:r>
              <a:rPr lang="en-US" sz="1600" dirty="0"/>
              <a:t>Bloom Time: April</a:t>
            </a:r>
          </a:p>
          <a:p>
            <a:pPr lvl="2"/>
            <a:r>
              <a:rPr lang="en-US" sz="1600" dirty="0"/>
              <a:t>Bloom Color: Yellow</a:t>
            </a:r>
          </a:p>
          <a:p>
            <a:pPr lvl="2"/>
            <a:r>
              <a:rPr lang="en-US" sz="1600" dirty="0"/>
              <a:t>USDA Zone: 3 to </a:t>
            </a:r>
            <a:r>
              <a:rPr lang="en-US" sz="1600" dirty="0" smtClean="0"/>
              <a:t>9</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4509120"/>
            <a:ext cx="3335230" cy="2216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2149045"/>
            <a:ext cx="2801747" cy="4221088"/>
          </a:xfrm>
          <a:prstGeom prst="rect">
            <a:avLst/>
          </a:prstGeom>
        </p:spPr>
      </p:pic>
    </p:spTree>
    <p:extLst>
      <p:ext uri="{BB962C8B-B14F-4D97-AF65-F5344CB8AC3E}">
        <p14:creationId xmlns:p14="http://schemas.microsoft.com/office/powerpoint/2010/main" val="3264245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Shrubs</a:t>
            </a:r>
            <a:endParaRPr lang="en-US" sz="3600" b="1" dirty="0"/>
          </a:p>
        </p:txBody>
      </p:sp>
      <p:sp>
        <p:nvSpPr>
          <p:cNvPr id="3" name="Content Placeholder 2"/>
          <p:cNvSpPr>
            <a:spLocks noGrp="1"/>
          </p:cNvSpPr>
          <p:nvPr>
            <p:ph idx="1"/>
          </p:nvPr>
        </p:nvSpPr>
        <p:spPr>
          <a:xfrm>
            <a:off x="1908175" y="980728"/>
            <a:ext cx="6778625" cy="5145435"/>
          </a:xfrm>
        </p:spPr>
        <p:txBody>
          <a:bodyPr/>
          <a:lstStyle/>
          <a:p>
            <a:pPr marL="233363" indent="-233363"/>
            <a:r>
              <a:rPr lang="en-US" sz="1600" b="1" dirty="0" smtClean="0"/>
              <a:t>Arrowwood </a:t>
            </a:r>
            <a:r>
              <a:rPr lang="en-US" sz="1600" b="1" dirty="0"/>
              <a:t>Viburnum (</a:t>
            </a:r>
            <a:r>
              <a:rPr lang="en-US" sz="1600" b="1" i="1" dirty="0"/>
              <a:t>Viburnum </a:t>
            </a:r>
            <a:r>
              <a:rPr lang="en-US" sz="1600" b="1" i="1" dirty="0" err="1"/>
              <a:t>dentatum</a:t>
            </a:r>
            <a:r>
              <a:rPr lang="en-US" sz="1600" b="1" dirty="0"/>
              <a:t> )</a:t>
            </a:r>
            <a:r>
              <a:rPr lang="en-US" sz="1600" dirty="0" smtClean="0"/>
              <a:t> </a:t>
            </a:r>
            <a:endParaRPr lang="en-US" sz="1600" dirty="0"/>
          </a:p>
          <a:p>
            <a:pPr lvl="1"/>
            <a:r>
              <a:rPr lang="en-US" sz="1600" dirty="0"/>
              <a:t>A well-known group of shrubs with puffy summer bloom clusters, there are many native and exotic viburnums. Native viburnums provide excellent adaptation to climate and disease.</a:t>
            </a:r>
          </a:p>
          <a:p>
            <a:pPr lvl="2"/>
            <a:r>
              <a:rPr lang="en-US" sz="1600" dirty="0" smtClean="0"/>
              <a:t>Sun</a:t>
            </a:r>
            <a:r>
              <a:rPr lang="en-US" sz="1600" dirty="0"/>
              <a:t>: Part to Full</a:t>
            </a:r>
          </a:p>
          <a:p>
            <a:pPr lvl="2"/>
            <a:r>
              <a:rPr lang="en-US" sz="1600" dirty="0"/>
              <a:t>Soil: Loam to Clay</a:t>
            </a:r>
          </a:p>
          <a:p>
            <a:pPr lvl="2"/>
            <a:r>
              <a:rPr lang="en-US" sz="1600" dirty="0"/>
              <a:t>Fertility: Average</a:t>
            </a:r>
          </a:p>
          <a:p>
            <a:pPr lvl="2"/>
            <a:r>
              <a:rPr lang="en-US" sz="1600" dirty="0"/>
              <a:t>Moisture: Average</a:t>
            </a:r>
          </a:p>
          <a:p>
            <a:pPr lvl="2"/>
            <a:r>
              <a:rPr lang="en-US" sz="1600" dirty="0"/>
              <a:t>Height: 6 to 10</a:t>
            </a:r>
          </a:p>
          <a:p>
            <a:pPr lvl="2"/>
            <a:r>
              <a:rPr lang="en-US" sz="1600" dirty="0"/>
              <a:t>Bloom Time: May to Jun</a:t>
            </a:r>
          </a:p>
          <a:p>
            <a:pPr lvl="2"/>
            <a:r>
              <a:rPr lang="en-US" sz="1600" dirty="0"/>
              <a:t>Bloom Color: White</a:t>
            </a:r>
          </a:p>
          <a:p>
            <a:pPr lvl="2"/>
            <a:r>
              <a:rPr lang="en-US" sz="1600" dirty="0"/>
              <a:t>USDA Zone: 2 to 8</a:t>
            </a:r>
          </a:p>
          <a:p>
            <a:endParaRPr lang="en-US" sz="1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2204864"/>
            <a:ext cx="2880320" cy="288032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4509120"/>
            <a:ext cx="3050704" cy="2166000"/>
          </a:xfrm>
          <a:prstGeom prst="rect">
            <a:avLst/>
          </a:prstGeom>
        </p:spPr>
      </p:pic>
    </p:spTree>
    <p:extLst>
      <p:ext uri="{BB962C8B-B14F-4D97-AF65-F5344CB8AC3E}">
        <p14:creationId xmlns:p14="http://schemas.microsoft.com/office/powerpoint/2010/main" val="4189219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Shrubs</a:t>
            </a:r>
            <a:endParaRPr lang="en-US" sz="3600" b="1" dirty="0"/>
          </a:p>
        </p:txBody>
      </p:sp>
      <p:sp>
        <p:nvSpPr>
          <p:cNvPr id="3" name="Content Placeholder 2"/>
          <p:cNvSpPr>
            <a:spLocks noGrp="1"/>
          </p:cNvSpPr>
          <p:nvPr>
            <p:ph idx="1"/>
          </p:nvPr>
        </p:nvSpPr>
        <p:spPr>
          <a:xfrm>
            <a:off x="1908175" y="980728"/>
            <a:ext cx="6778625" cy="5145435"/>
          </a:xfrm>
        </p:spPr>
        <p:txBody>
          <a:bodyPr/>
          <a:lstStyle/>
          <a:p>
            <a:r>
              <a:rPr lang="en-US" sz="1600" b="1" dirty="0"/>
              <a:t>Virginia Red Cedar (</a:t>
            </a:r>
            <a:r>
              <a:rPr lang="en-US" sz="1600" b="1" i="1" dirty="0" err="1"/>
              <a:t>Juniperis</a:t>
            </a:r>
            <a:r>
              <a:rPr lang="en-US" sz="1600" b="1" i="1" dirty="0"/>
              <a:t> </a:t>
            </a:r>
            <a:r>
              <a:rPr lang="en-US" sz="1600" b="1" i="1" dirty="0" err="1"/>
              <a:t>virginiana</a:t>
            </a:r>
            <a:r>
              <a:rPr lang="en-US" sz="1600" b="1" dirty="0"/>
              <a:t>)</a:t>
            </a:r>
            <a:r>
              <a:rPr lang="en-US" sz="1600" dirty="0"/>
              <a:t> </a:t>
            </a:r>
            <a:endParaRPr lang="en-US" sz="1600" dirty="0" smtClean="0"/>
          </a:p>
          <a:p>
            <a:pPr lvl="1"/>
            <a:r>
              <a:rPr lang="en-US" sz="1600" dirty="0"/>
              <a:t>The Juniper genus is widely spread all across the world throughout the northern hemisphere. This evergreen varies from low growing shrubs to medium sized evergreen trees.  They provide year-round cover to many native birds and have fine textured foliage to bring year-round interest to your garden.</a:t>
            </a:r>
          </a:p>
          <a:p>
            <a:pPr lvl="2"/>
            <a:r>
              <a:rPr lang="en-US" sz="1600" dirty="0" smtClean="0"/>
              <a:t>Sun</a:t>
            </a:r>
            <a:r>
              <a:rPr lang="en-US" sz="1600" dirty="0"/>
              <a:t>: Full</a:t>
            </a:r>
          </a:p>
          <a:p>
            <a:pPr lvl="2"/>
            <a:r>
              <a:rPr lang="en-US" sz="1600" dirty="0"/>
              <a:t>Soil: Wide Range</a:t>
            </a:r>
          </a:p>
          <a:p>
            <a:pPr lvl="2"/>
            <a:r>
              <a:rPr lang="en-US" sz="1600" dirty="0"/>
              <a:t>Fertility: Poor to Average</a:t>
            </a:r>
          </a:p>
          <a:p>
            <a:pPr lvl="2"/>
            <a:r>
              <a:rPr lang="en-US" sz="1600" dirty="0"/>
              <a:t>Moisture: Dry to Saturated</a:t>
            </a:r>
          </a:p>
          <a:p>
            <a:pPr lvl="2"/>
            <a:r>
              <a:rPr lang="en-US" sz="1600" dirty="0"/>
              <a:t>Height (</a:t>
            </a:r>
            <a:r>
              <a:rPr lang="en-US" sz="1600" dirty="0" err="1"/>
              <a:t>ft</a:t>
            </a:r>
            <a:r>
              <a:rPr lang="en-US" sz="1600" dirty="0"/>
              <a:t>): 30-60</a:t>
            </a:r>
          </a:p>
          <a:p>
            <a:pPr lvl="2"/>
            <a:r>
              <a:rPr lang="en-US" sz="1600" dirty="0"/>
              <a:t>USDA Zone: 2 to 9</a:t>
            </a:r>
          </a:p>
          <a:p>
            <a:endParaRPr lang="en-US" sz="1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2708920"/>
            <a:ext cx="3131840" cy="2192288"/>
          </a:xfrm>
          <a:prstGeom prst="rect">
            <a:avLst/>
          </a:prstGeom>
        </p:spPr>
      </p:pic>
      <p:pic>
        <p:nvPicPr>
          <p:cNvPr id="6" name="Picture 5"/>
          <p:cNvPicPr>
            <a:picLocks noChangeAspect="1"/>
          </p:cNvPicPr>
          <p:nvPr/>
        </p:nvPicPr>
        <p:blipFill>
          <a:blip r:embed="rId3"/>
          <a:stretch>
            <a:fillRect/>
          </a:stretch>
        </p:blipFill>
        <p:spPr>
          <a:xfrm>
            <a:off x="2915816" y="4365104"/>
            <a:ext cx="2209428" cy="2209428"/>
          </a:xfrm>
          <a:prstGeom prst="rect">
            <a:avLst/>
          </a:prstGeom>
        </p:spPr>
      </p:pic>
    </p:spTree>
    <p:extLst>
      <p:ext uri="{BB962C8B-B14F-4D97-AF65-F5344CB8AC3E}">
        <p14:creationId xmlns:p14="http://schemas.microsoft.com/office/powerpoint/2010/main" val="2691883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67544" y="260648"/>
            <a:ext cx="6049145" cy="1152127"/>
          </a:xfrm>
        </p:spPr>
        <p:txBody>
          <a:bodyPr/>
          <a:lstStyle/>
          <a:p>
            <a:r>
              <a:rPr lang="en-US" sz="3600" dirty="0" smtClean="0"/>
              <a:t>Landscape Architecture Merit Badge Requirements</a:t>
            </a:r>
            <a:endParaRPr lang="uk-UA" sz="3600" dirty="0"/>
          </a:p>
        </p:txBody>
      </p:sp>
      <p:sp>
        <p:nvSpPr>
          <p:cNvPr id="36867" name="Rectangle 3"/>
          <p:cNvSpPr>
            <a:spLocks noGrp="1" noChangeArrowheads="1"/>
          </p:cNvSpPr>
          <p:nvPr>
            <p:ph type="body" idx="1"/>
          </p:nvPr>
        </p:nvSpPr>
        <p:spPr>
          <a:xfrm>
            <a:off x="467545" y="1700213"/>
            <a:ext cx="6624735" cy="4897437"/>
          </a:xfrm>
        </p:spPr>
        <p:txBody>
          <a:bodyPr/>
          <a:lstStyle/>
          <a:p>
            <a:pPr>
              <a:buFont typeface="+mj-lt"/>
              <a:buAutoNum type="arabicPeriod" startAt="5"/>
            </a:pPr>
            <a:r>
              <a:rPr lang="en-US" sz="1400" dirty="0" smtClean="0"/>
              <a:t>Identify </a:t>
            </a:r>
            <a:r>
              <a:rPr lang="en-US" sz="1400" dirty="0"/>
              <a:t>three career opportunities that would use skills and knowledge in landscape architecture. Pick one and research </a:t>
            </a:r>
            <a:r>
              <a:rPr lang="en-US" sz="1400" dirty="0" smtClean="0"/>
              <a:t>the training</a:t>
            </a:r>
            <a:r>
              <a:rPr lang="en-US" sz="1400" dirty="0"/>
              <a:t>, education, certification requirements, experience, and expenses associated with entering the field. Research </a:t>
            </a:r>
            <a:r>
              <a:rPr lang="en-US" sz="1400" dirty="0" smtClean="0"/>
              <a:t>the prospects </a:t>
            </a:r>
            <a:r>
              <a:rPr lang="en-US" sz="1400" dirty="0"/>
              <a:t>for employment, starting salary, advancement opportunities and career goals associated with this career. Discuss </a:t>
            </a:r>
            <a:r>
              <a:rPr lang="en-US" sz="1400" dirty="0" smtClean="0"/>
              <a:t>what you </a:t>
            </a:r>
            <a:r>
              <a:rPr lang="en-US" sz="1400" dirty="0"/>
              <a:t>learned with your counselor and whether you might be interested in this career.</a:t>
            </a:r>
            <a:endParaRPr lang="en-US" sz="1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369986"/>
            <a:ext cx="914400" cy="933450"/>
          </a:xfrm>
          <a:prstGeom prst="rect">
            <a:avLst/>
          </a:prstGeom>
        </p:spPr>
      </p:pic>
    </p:spTree>
    <p:extLst>
      <p:ext uri="{BB962C8B-B14F-4D97-AF65-F5344CB8AC3E}">
        <p14:creationId xmlns:p14="http://schemas.microsoft.com/office/powerpoint/2010/main" val="37580597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Shrubs</a:t>
            </a:r>
            <a:endParaRPr lang="en-US" sz="3600" b="1" dirty="0"/>
          </a:p>
        </p:txBody>
      </p:sp>
      <p:sp>
        <p:nvSpPr>
          <p:cNvPr id="3" name="Content Placeholder 2"/>
          <p:cNvSpPr>
            <a:spLocks noGrp="1"/>
          </p:cNvSpPr>
          <p:nvPr>
            <p:ph idx="1"/>
          </p:nvPr>
        </p:nvSpPr>
        <p:spPr>
          <a:xfrm>
            <a:off x="1908175" y="980728"/>
            <a:ext cx="6778625" cy="5145435"/>
          </a:xfrm>
        </p:spPr>
        <p:txBody>
          <a:bodyPr/>
          <a:lstStyle/>
          <a:p>
            <a:r>
              <a:rPr lang="en-US" sz="1600" b="1" dirty="0" smtClean="0"/>
              <a:t>Mission </a:t>
            </a:r>
            <a:r>
              <a:rPr lang="en-US" sz="1600" b="1" dirty="0"/>
              <a:t>Arborvitae (</a:t>
            </a:r>
            <a:r>
              <a:rPr lang="en-US" sz="1600" b="1" i="1" dirty="0" err="1"/>
              <a:t>Thuja</a:t>
            </a:r>
            <a:r>
              <a:rPr lang="en-US" sz="1600" b="1" i="1" dirty="0"/>
              <a:t> </a:t>
            </a:r>
            <a:r>
              <a:rPr lang="en-US" sz="1600" b="1" i="1" dirty="0" err="1"/>
              <a:t>occidentalis</a:t>
            </a:r>
            <a:r>
              <a:rPr lang="en-US" sz="1600" b="1" dirty="0"/>
              <a:t> </a:t>
            </a:r>
            <a:r>
              <a:rPr lang="en-US" sz="1600" b="1" dirty="0" err="1"/>
              <a:t>Techny</a:t>
            </a:r>
            <a:r>
              <a:rPr lang="en-US" sz="1600" b="1" dirty="0"/>
              <a:t>)</a:t>
            </a:r>
            <a:r>
              <a:rPr lang="en-US" sz="1600" dirty="0"/>
              <a:t> </a:t>
            </a:r>
            <a:endParaRPr lang="en-US" sz="1600" dirty="0" smtClean="0"/>
          </a:p>
          <a:p>
            <a:pPr lvl="1"/>
            <a:r>
              <a:rPr lang="en-US" sz="1600" dirty="0"/>
              <a:t>Arborvitae are common in landscape plantings. These hardy plants are adaptable to many conditions.  Specific caution for very windy sites or excessively dry conditions.  There are native species of arborvitae that look great in front yard landscaping.</a:t>
            </a:r>
            <a:endParaRPr lang="en-US" sz="1600" dirty="0" smtClean="0"/>
          </a:p>
          <a:p>
            <a:pPr lvl="2"/>
            <a:r>
              <a:rPr lang="en-US" sz="1600" dirty="0" smtClean="0"/>
              <a:t>Sun</a:t>
            </a:r>
            <a:r>
              <a:rPr lang="en-US" sz="1600" dirty="0"/>
              <a:t>: Part to </a:t>
            </a:r>
            <a:r>
              <a:rPr lang="en-US" sz="1600" dirty="0" smtClean="0"/>
              <a:t>Full</a:t>
            </a:r>
          </a:p>
          <a:p>
            <a:pPr lvl="2"/>
            <a:r>
              <a:rPr lang="en-US" sz="1600" dirty="0" smtClean="0"/>
              <a:t>Soil</a:t>
            </a:r>
            <a:r>
              <a:rPr lang="en-US" sz="1600" dirty="0"/>
              <a:t>: Loam to Clay</a:t>
            </a:r>
          </a:p>
          <a:p>
            <a:pPr lvl="2"/>
            <a:r>
              <a:rPr lang="en-US" sz="1600" dirty="0"/>
              <a:t>Fertility: Average</a:t>
            </a:r>
          </a:p>
          <a:p>
            <a:pPr lvl="2"/>
            <a:r>
              <a:rPr lang="en-US" sz="1600" dirty="0"/>
              <a:t>Moisture: Dry to Moist</a:t>
            </a:r>
          </a:p>
          <a:p>
            <a:pPr lvl="2"/>
            <a:r>
              <a:rPr lang="en-US" sz="1600" dirty="0"/>
              <a:t>Height: 10 to 15</a:t>
            </a:r>
          </a:p>
          <a:p>
            <a:pPr lvl="2"/>
            <a:r>
              <a:rPr lang="en-US" sz="1600" dirty="0"/>
              <a:t>USDA Zone: 2 to 8</a:t>
            </a:r>
          </a:p>
          <a:p>
            <a:endParaRPr lang="en-US" sz="1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2472635"/>
            <a:ext cx="2880320" cy="423076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4221088"/>
            <a:ext cx="2480320" cy="2480320"/>
          </a:xfrm>
          <a:prstGeom prst="rect">
            <a:avLst/>
          </a:prstGeom>
        </p:spPr>
      </p:pic>
    </p:spTree>
    <p:extLst>
      <p:ext uri="{BB962C8B-B14F-4D97-AF65-F5344CB8AC3E}">
        <p14:creationId xmlns:p14="http://schemas.microsoft.com/office/powerpoint/2010/main" val="32742697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Ground Cover</a:t>
            </a:r>
            <a:endParaRPr lang="en-US" sz="3600" b="1" dirty="0"/>
          </a:p>
        </p:txBody>
      </p:sp>
      <p:sp>
        <p:nvSpPr>
          <p:cNvPr id="3" name="Content Placeholder 2"/>
          <p:cNvSpPr>
            <a:spLocks noGrp="1"/>
          </p:cNvSpPr>
          <p:nvPr>
            <p:ph idx="1"/>
          </p:nvPr>
        </p:nvSpPr>
        <p:spPr>
          <a:xfrm>
            <a:off x="1908175" y="980728"/>
            <a:ext cx="6778625" cy="5145435"/>
          </a:xfrm>
        </p:spPr>
        <p:txBody>
          <a:bodyPr/>
          <a:lstStyle/>
          <a:p>
            <a:r>
              <a:rPr lang="en-US" sz="1600" dirty="0" smtClean="0"/>
              <a:t>Sedums </a:t>
            </a:r>
            <a:r>
              <a:rPr lang="en-US" sz="1600" dirty="0"/>
              <a:t>are widely dispersed across the world, with different species from various climates and regions. The </a:t>
            </a:r>
            <a:r>
              <a:rPr lang="en-US" sz="1600" dirty="0" smtClean="0"/>
              <a:t>following have </a:t>
            </a:r>
            <a:r>
              <a:rPr lang="en-US" sz="1600" dirty="0"/>
              <a:t>great low-growing texture and foliage that withstand tough conditions yet provide visual interest.</a:t>
            </a:r>
          </a:p>
          <a:p>
            <a:pPr lvl="1"/>
            <a:r>
              <a:rPr lang="en-US" sz="1600" b="1" dirty="0" smtClean="0"/>
              <a:t>Woodland </a:t>
            </a:r>
            <a:r>
              <a:rPr lang="en-US" sz="1600" b="1" dirty="0"/>
              <a:t>stonecrop (</a:t>
            </a:r>
            <a:r>
              <a:rPr lang="en-US" sz="1600" b="1" i="1" dirty="0"/>
              <a:t>Sedum </a:t>
            </a:r>
            <a:r>
              <a:rPr lang="en-US" sz="1600" b="1" i="1" dirty="0" err="1"/>
              <a:t>ternatum</a:t>
            </a:r>
            <a:r>
              <a:rPr lang="en-US" sz="1600" b="1" dirty="0"/>
              <a:t> )</a:t>
            </a:r>
            <a:r>
              <a:rPr lang="en-US" sz="1600" dirty="0"/>
              <a:t> </a:t>
            </a:r>
            <a:endParaRPr lang="en-US" sz="1600" dirty="0" smtClean="0"/>
          </a:p>
          <a:p>
            <a:pPr lvl="2"/>
            <a:r>
              <a:rPr lang="en-US" sz="1600" dirty="0" smtClean="0"/>
              <a:t>Sun</a:t>
            </a:r>
            <a:r>
              <a:rPr lang="en-US" sz="1600" dirty="0"/>
              <a:t>: Part to Full</a:t>
            </a:r>
          </a:p>
          <a:p>
            <a:pPr lvl="2"/>
            <a:r>
              <a:rPr lang="en-US" sz="1600" dirty="0"/>
              <a:t>Soil: Loam</a:t>
            </a:r>
          </a:p>
          <a:p>
            <a:pPr lvl="2"/>
            <a:r>
              <a:rPr lang="en-US" sz="1600" dirty="0"/>
              <a:t>Fertility: Average</a:t>
            </a:r>
          </a:p>
          <a:p>
            <a:pPr lvl="2"/>
            <a:r>
              <a:rPr lang="en-US" sz="1600" dirty="0"/>
              <a:t>Moisture: Average</a:t>
            </a:r>
          </a:p>
          <a:p>
            <a:pPr lvl="2"/>
            <a:r>
              <a:rPr lang="en-US" sz="1600" dirty="0"/>
              <a:t>Height: 25 to 0.5</a:t>
            </a:r>
          </a:p>
          <a:p>
            <a:pPr lvl="2"/>
            <a:r>
              <a:rPr lang="en-US" sz="1600" dirty="0"/>
              <a:t>Bloom Time: Apr to May</a:t>
            </a:r>
          </a:p>
          <a:p>
            <a:pPr lvl="2"/>
            <a:r>
              <a:rPr lang="en-US" sz="1600" dirty="0"/>
              <a:t>Bloom Color: White</a:t>
            </a:r>
          </a:p>
          <a:p>
            <a:pPr lvl="2"/>
            <a:r>
              <a:rPr lang="en-US" sz="1600" dirty="0"/>
              <a:t>USDA Zone: 4 to </a:t>
            </a:r>
            <a:r>
              <a:rPr lang="en-US" sz="1600" dirty="0" smtClean="0"/>
              <a:t>8</a:t>
            </a:r>
            <a:endParaRPr lang="en-US" sz="1600" dirty="0"/>
          </a:p>
        </p:txBody>
      </p:sp>
      <p:pic>
        <p:nvPicPr>
          <p:cNvPr id="5" name="Picture 4"/>
          <p:cNvPicPr>
            <a:picLocks noChangeAspect="1"/>
          </p:cNvPicPr>
          <p:nvPr/>
        </p:nvPicPr>
        <p:blipFill>
          <a:blip r:embed="rId2"/>
          <a:stretch>
            <a:fillRect/>
          </a:stretch>
        </p:blipFill>
        <p:spPr>
          <a:xfrm>
            <a:off x="5508104" y="2415207"/>
            <a:ext cx="3409950" cy="2276475"/>
          </a:xfrm>
          <a:prstGeom prst="rect">
            <a:avLst/>
          </a:prstGeom>
        </p:spPr>
      </p:pic>
    </p:spTree>
    <p:extLst>
      <p:ext uri="{BB962C8B-B14F-4D97-AF65-F5344CB8AC3E}">
        <p14:creationId xmlns:p14="http://schemas.microsoft.com/office/powerpoint/2010/main" val="1584665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Ground Cover</a:t>
            </a:r>
            <a:endParaRPr lang="en-US" sz="3600" b="1" dirty="0"/>
          </a:p>
        </p:txBody>
      </p:sp>
      <p:sp>
        <p:nvSpPr>
          <p:cNvPr id="3" name="Content Placeholder 2"/>
          <p:cNvSpPr>
            <a:spLocks noGrp="1"/>
          </p:cNvSpPr>
          <p:nvPr>
            <p:ph idx="1"/>
          </p:nvPr>
        </p:nvSpPr>
        <p:spPr>
          <a:xfrm>
            <a:off x="1908175" y="980728"/>
            <a:ext cx="6778625" cy="5145435"/>
          </a:xfrm>
        </p:spPr>
        <p:txBody>
          <a:bodyPr/>
          <a:lstStyle/>
          <a:p>
            <a:pPr lvl="1"/>
            <a:r>
              <a:rPr lang="en-US" sz="1600" b="1" dirty="0" smtClean="0"/>
              <a:t>Sedum (</a:t>
            </a:r>
            <a:r>
              <a:rPr lang="en-US" sz="1600" b="1" i="1" dirty="0" smtClean="0"/>
              <a:t>Sedum </a:t>
            </a:r>
            <a:r>
              <a:rPr lang="en-US" sz="1600" b="1" i="1" dirty="0" err="1" smtClean="0"/>
              <a:t>reflexum</a:t>
            </a:r>
            <a:r>
              <a:rPr lang="en-US" sz="1600" b="1" dirty="0" smtClean="0"/>
              <a:t> Angelina)</a:t>
            </a:r>
            <a:r>
              <a:rPr lang="en-US" sz="1600" dirty="0" smtClean="0"/>
              <a:t> </a:t>
            </a:r>
          </a:p>
          <a:p>
            <a:pPr lvl="2"/>
            <a:r>
              <a:rPr lang="en-US" sz="1600" dirty="0" smtClean="0"/>
              <a:t>Sun</a:t>
            </a:r>
            <a:r>
              <a:rPr lang="en-US" sz="1600" dirty="0"/>
              <a:t>: Part to Full</a:t>
            </a:r>
          </a:p>
          <a:p>
            <a:pPr lvl="2"/>
            <a:r>
              <a:rPr lang="en-US" sz="1600" dirty="0"/>
              <a:t>Soil: Sandy to Loam</a:t>
            </a:r>
          </a:p>
          <a:p>
            <a:pPr lvl="2"/>
            <a:r>
              <a:rPr lang="en-US" sz="1600" dirty="0"/>
              <a:t>Fertility: Average</a:t>
            </a:r>
          </a:p>
          <a:p>
            <a:pPr lvl="2"/>
            <a:r>
              <a:rPr lang="en-US" sz="1600" dirty="0"/>
              <a:t>Moisture: Dry to Moist</a:t>
            </a:r>
          </a:p>
          <a:p>
            <a:pPr lvl="2"/>
            <a:r>
              <a:rPr lang="en-US" sz="1600" dirty="0"/>
              <a:t>Height: 5</a:t>
            </a:r>
          </a:p>
          <a:p>
            <a:pPr lvl="2"/>
            <a:r>
              <a:rPr lang="en-US" sz="1600" dirty="0"/>
              <a:t>Bloom Time: Jun to Aug</a:t>
            </a:r>
          </a:p>
          <a:p>
            <a:pPr lvl="2"/>
            <a:r>
              <a:rPr lang="en-US" sz="1600" dirty="0"/>
              <a:t>Bloom Color: Yellow</a:t>
            </a:r>
          </a:p>
          <a:p>
            <a:pPr lvl="2"/>
            <a:r>
              <a:rPr lang="en-US" sz="1600" dirty="0"/>
              <a:t>USDA Zone: 4 to 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412776"/>
            <a:ext cx="3024336" cy="3024336"/>
          </a:xfrm>
          <a:prstGeom prst="rect">
            <a:avLst/>
          </a:prstGeom>
        </p:spPr>
      </p:pic>
    </p:spTree>
    <p:extLst>
      <p:ext uri="{BB962C8B-B14F-4D97-AF65-F5344CB8AC3E}">
        <p14:creationId xmlns:p14="http://schemas.microsoft.com/office/powerpoint/2010/main" val="990865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Ground Cover</a:t>
            </a:r>
            <a:endParaRPr lang="en-US" sz="3600" b="1" dirty="0"/>
          </a:p>
        </p:txBody>
      </p:sp>
      <p:sp>
        <p:nvSpPr>
          <p:cNvPr id="3" name="Content Placeholder 2"/>
          <p:cNvSpPr>
            <a:spLocks noGrp="1"/>
          </p:cNvSpPr>
          <p:nvPr>
            <p:ph idx="1"/>
          </p:nvPr>
        </p:nvSpPr>
        <p:spPr>
          <a:xfrm>
            <a:off x="1908175" y="980728"/>
            <a:ext cx="4680049" cy="5400600"/>
          </a:xfrm>
        </p:spPr>
        <p:txBody>
          <a:bodyPr/>
          <a:lstStyle/>
          <a:p>
            <a:r>
              <a:rPr lang="en-US" sz="1800" b="1" dirty="0"/>
              <a:t>CREEPING JUNIPER</a:t>
            </a:r>
            <a:r>
              <a:rPr lang="en-US" sz="1800" dirty="0"/>
              <a:t> </a:t>
            </a:r>
            <a:r>
              <a:rPr lang="en-US" sz="1800" dirty="0" smtClean="0"/>
              <a:t>             (</a:t>
            </a:r>
            <a:r>
              <a:rPr lang="en-US" sz="1800" i="1" dirty="0" err="1"/>
              <a:t>Juniperus</a:t>
            </a:r>
            <a:r>
              <a:rPr lang="en-US" sz="1800" i="1" dirty="0"/>
              <a:t> </a:t>
            </a:r>
            <a:r>
              <a:rPr lang="en-US" sz="1800" i="1" dirty="0" err="1"/>
              <a:t>horizontalis</a:t>
            </a:r>
            <a:r>
              <a:rPr lang="en-US" sz="1800" dirty="0"/>
              <a:t>)</a:t>
            </a:r>
          </a:p>
          <a:p>
            <a:pPr lvl="1"/>
            <a:r>
              <a:rPr lang="en-US" sz="1600" dirty="0"/>
              <a:t>These ground-hugging conifers are prized for their feathery needles, which range in color from blue-green to gold, depending on the cultivar. In winter, color often deepens, providing year-round interest. Sturdy, adaptable, and thrives in tough environments including coastal climates, rocky soils, and dry conditions.</a:t>
            </a:r>
          </a:p>
          <a:p>
            <a:pPr lvl="2"/>
            <a:r>
              <a:rPr lang="en-US" sz="1600" dirty="0"/>
              <a:t>USDA Zone: 3-9</a:t>
            </a:r>
            <a:endParaRPr lang="en-US" sz="1600" dirty="0" smtClean="0"/>
          </a:p>
          <a:p>
            <a:pPr lvl="2"/>
            <a:r>
              <a:rPr lang="en-US" sz="1600" dirty="0" smtClean="0"/>
              <a:t>Height/spread</a:t>
            </a:r>
            <a:r>
              <a:rPr lang="en-US" sz="1600" dirty="0"/>
              <a:t>: 3 to 6 inches tall, spreads 8 to 10 </a:t>
            </a:r>
            <a:r>
              <a:rPr lang="en-US" sz="1600" dirty="0" smtClean="0"/>
              <a:t>feet</a:t>
            </a:r>
          </a:p>
          <a:p>
            <a:pPr lvl="2"/>
            <a:r>
              <a:rPr lang="en-US" sz="1600" dirty="0" smtClean="0"/>
              <a:t>Special </a:t>
            </a:r>
            <a:r>
              <a:rPr lang="en-US" sz="1600" dirty="0"/>
              <a:t>attributes: Tolerates salt exposure, drought, and alkaline soils. Deer </a:t>
            </a:r>
            <a:r>
              <a:rPr lang="en-US" sz="1600" dirty="0" smtClean="0"/>
              <a:t>resistant.</a:t>
            </a:r>
          </a:p>
          <a:p>
            <a:pPr lvl="2"/>
            <a:r>
              <a:rPr lang="en-US" sz="1600" dirty="0" smtClean="0"/>
              <a:t>Where </a:t>
            </a:r>
            <a:r>
              <a:rPr lang="en-US" sz="1600" dirty="0"/>
              <a:t>to use: Trailing over ledges or retaining walls; on slopes.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1412776"/>
            <a:ext cx="2266233" cy="2585057"/>
          </a:xfrm>
          <a:prstGeom prst="rect">
            <a:avLst/>
          </a:prstGeom>
        </p:spPr>
      </p:pic>
    </p:spTree>
    <p:extLst>
      <p:ext uri="{BB962C8B-B14F-4D97-AF65-F5344CB8AC3E}">
        <p14:creationId xmlns:p14="http://schemas.microsoft.com/office/powerpoint/2010/main" val="4151986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3600" b="1" dirty="0" smtClean="0"/>
              <a:t>Ground Cover</a:t>
            </a:r>
            <a:endParaRPr lang="en-US" sz="3600" b="1" dirty="0"/>
          </a:p>
        </p:txBody>
      </p:sp>
      <p:sp>
        <p:nvSpPr>
          <p:cNvPr id="3" name="Content Placeholder 2"/>
          <p:cNvSpPr>
            <a:spLocks noGrp="1"/>
          </p:cNvSpPr>
          <p:nvPr>
            <p:ph idx="1"/>
          </p:nvPr>
        </p:nvSpPr>
        <p:spPr>
          <a:xfrm>
            <a:off x="1908175" y="980728"/>
            <a:ext cx="4968081" cy="5544616"/>
          </a:xfrm>
        </p:spPr>
        <p:txBody>
          <a:bodyPr/>
          <a:lstStyle/>
          <a:p>
            <a:r>
              <a:rPr lang="en-US" sz="1800" b="1" dirty="0"/>
              <a:t>JAPANESE PACHYSANDRA</a:t>
            </a:r>
            <a:r>
              <a:rPr lang="en-US" sz="1800" dirty="0"/>
              <a:t> (</a:t>
            </a:r>
            <a:r>
              <a:rPr lang="en-US" sz="1800" i="1" dirty="0"/>
              <a:t>Pachysandra terminalis</a:t>
            </a:r>
            <a:r>
              <a:rPr lang="en-US" sz="1800" dirty="0"/>
              <a:t>)</a:t>
            </a:r>
          </a:p>
          <a:p>
            <a:pPr lvl="1"/>
            <a:r>
              <a:rPr lang="en-US" sz="1600" dirty="0"/>
              <a:t>A lush ground cover for shade, spreads slowly by rhizomes to form a carpet of glossy, emerald-green foliage. Oval leaves are topped by short spikes of white flowers in early spring. Although sweetly scented blooms are short-lived, evergreen foliage remains attractive year-round. Also try Allegheny spurge (</a:t>
            </a:r>
            <a:r>
              <a:rPr lang="en-US" sz="1600" i="1" dirty="0"/>
              <a:t>Pachysandra </a:t>
            </a:r>
            <a:r>
              <a:rPr lang="en-US" sz="1600" i="1" dirty="0" err="1"/>
              <a:t>procumbens</a:t>
            </a:r>
            <a:r>
              <a:rPr lang="en-US" sz="1600" dirty="0"/>
              <a:t>), a native American species with blue-green leaves that turn bronze in fall.</a:t>
            </a:r>
          </a:p>
          <a:p>
            <a:pPr lvl="2"/>
            <a:r>
              <a:rPr lang="en-US" sz="1600" dirty="0"/>
              <a:t>USDA Zone: 5-9</a:t>
            </a:r>
            <a:endParaRPr lang="en-US" sz="1600" dirty="0" smtClean="0"/>
          </a:p>
          <a:p>
            <a:pPr lvl="2"/>
            <a:r>
              <a:rPr lang="en-US" sz="1600" dirty="0" smtClean="0"/>
              <a:t>Height/spread</a:t>
            </a:r>
            <a:r>
              <a:rPr lang="en-US" sz="1600" dirty="0"/>
              <a:t>: 6 to 12 inches tall, spreads 1 to 1-1/2 </a:t>
            </a:r>
            <a:r>
              <a:rPr lang="en-US" sz="1600" dirty="0" smtClean="0"/>
              <a:t>feet</a:t>
            </a:r>
          </a:p>
          <a:p>
            <a:pPr lvl="2"/>
            <a:r>
              <a:rPr lang="en-US" sz="1600" dirty="0" smtClean="0"/>
              <a:t>Special </a:t>
            </a:r>
            <a:r>
              <a:rPr lang="en-US" sz="1600" dirty="0"/>
              <a:t>attributes: Drought tolerant once established; deer and rabbit </a:t>
            </a:r>
            <a:r>
              <a:rPr lang="en-US" sz="1600" dirty="0" smtClean="0"/>
              <a:t>resistant.</a:t>
            </a:r>
          </a:p>
          <a:p>
            <a:pPr lvl="2"/>
            <a:r>
              <a:rPr lang="en-US" sz="1600" dirty="0" smtClean="0"/>
              <a:t>Where </a:t>
            </a:r>
            <a:r>
              <a:rPr lang="en-US" sz="1600" dirty="0"/>
              <a:t>to use: Under shade trees; in woodland gardens; on north-facing slopes. Avoid sunny locations.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556792"/>
            <a:ext cx="2146319" cy="2448272"/>
          </a:xfrm>
          <a:prstGeom prst="rect">
            <a:avLst/>
          </a:prstGeom>
        </p:spPr>
      </p:pic>
    </p:spTree>
    <p:extLst>
      <p:ext uri="{BB962C8B-B14F-4D97-AF65-F5344CB8AC3E}">
        <p14:creationId xmlns:p14="http://schemas.microsoft.com/office/powerpoint/2010/main" val="1087555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sz="4000" dirty="0" smtClean="0"/>
              <a:t>Requirement 4</a:t>
            </a:r>
            <a:endParaRPr lang="en-US" sz="4000" dirty="0"/>
          </a:p>
        </p:txBody>
      </p:sp>
      <p:sp>
        <p:nvSpPr>
          <p:cNvPr id="195587" name="Rectangle 3"/>
          <p:cNvSpPr>
            <a:spLocks noGrp="1" noChangeArrowheads="1"/>
          </p:cNvSpPr>
          <p:nvPr>
            <p:ph type="body" idx="1"/>
          </p:nvPr>
        </p:nvSpPr>
        <p:spPr>
          <a:xfrm>
            <a:off x="1908175" y="1600200"/>
            <a:ext cx="6778625" cy="5068888"/>
          </a:xfrm>
        </p:spPr>
        <p:txBody>
          <a:bodyPr/>
          <a:lstStyle/>
          <a:p>
            <a:pPr marL="0" indent="0">
              <a:buNone/>
            </a:pPr>
            <a:r>
              <a:rPr lang="en-US" sz="1800" dirty="0"/>
              <a:t>After obtaining permission from the appropriate authority, look at and study a place of worship, school grounds, or a public building and identify where most people arrive by bus or car. Then do </a:t>
            </a:r>
            <a:r>
              <a:rPr lang="en-US" sz="1800" dirty="0" smtClean="0"/>
              <a:t>the following</a:t>
            </a:r>
            <a:r>
              <a:rPr lang="en-US" sz="1800" dirty="0"/>
              <a:t>: </a:t>
            </a:r>
            <a:endParaRPr lang="en-US" sz="1800" dirty="0" smtClean="0"/>
          </a:p>
          <a:p>
            <a:pPr lvl="1">
              <a:buFont typeface="+mj-lt"/>
              <a:buAutoNum type="alphaLcPeriod"/>
            </a:pPr>
            <a:r>
              <a:rPr lang="en-US" sz="1600" dirty="0" smtClean="0"/>
              <a:t>Using </a:t>
            </a:r>
            <a:r>
              <a:rPr lang="en-US" sz="1600" dirty="0"/>
              <a:t>a measuring tape, measure and draw the main site entry and its nearby area. Define the scale of your drawing. Be sure to include the driveway and sidewalk or path that leads to the building’s main entry. Indicate any sidewalks, structures, trees and plants, lights, drains, utilities, or other site furnishings within the study area. Make two copies of this plan and save the original, then do 4b and 4c using the copies.</a:t>
            </a:r>
          </a:p>
          <a:p>
            <a:pPr marL="800100" lvl="1" indent="-342900">
              <a:buFont typeface="+mj-lt"/>
              <a:buAutoNum type="alphaLcPeriod"/>
            </a:pPr>
            <a:r>
              <a:rPr lang="en-US" sz="1600" dirty="0" smtClean="0"/>
              <a:t>On </a:t>
            </a:r>
            <a:r>
              <a:rPr lang="en-US" sz="1600" dirty="0"/>
              <a:t>one copy of your site plan, use directional arrows to indicate where the water drains across the site, where ditches occur, and where water stands for a longer period of time.</a:t>
            </a:r>
          </a:p>
          <a:p>
            <a:pPr marL="800100" lvl="1" indent="-342900">
              <a:buFont typeface="+mj-lt"/>
              <a:buAutoNum type="alphaLcPeriod"/>
            </a:pPr>
            <a:r>
              <a:rPr lang="en-US" sz="1600" dirty="0"/>
              <a:t>Decide how you can make the place safer and more comfortable for those using it. Redesign the area on another copy of the plan. You may want to include new walks, covered waiting areas, benches, space-defining plantings of trees and shrubs, and drainage structures.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379413"/>
            <a:ext cx="914400" cy="933450"/>
          </a:xfrm>
          <a:prstGeom prst="rect">
            <a:avLst/>
          </a:prstGeom>
        </p:spPr>
      </p:pic>
    </p:spTree>
    <p:extLst>
      <p:ext uri="{BB962C8B-B14F-4D97-AF65-F5344CB8AC3E}">
        <p14:creationId xmlns:p14="http://schemas.microsoft.com/office/powerpoint/2010/main" val="2510812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Plans</a:t>
            </a:r>
            <a:endParaRPr lang="en-US" dirty="0"/>
          </a:p>
        </p:txBody>
      </p:sp>
      <p:sp>
        <p:nvSpPr>
          <p:cNvPr id="3" name="Content Placeholder 2"/>
          <p:cNvSpPr>
            <a:spLocks noGrp="1"/>
          </p:cNvSpPr>
          <p:nvPr>
            <p:ph idx="1"/>
          </p:nvPr>
        </p:nvSpPr>
        <p:spPr>
          <a:xfrm>
            <a:off x="1908175" y="1600201"/>
            <a:ext cx="6778625" cy="2338596"/>
          </a:xfrm>
        </p:spPr>
        <p:txBody>
          <a:bodyPr/>
          <a:lstStyle/>
          <a:p>
            <a:r>
              <a:rPr lang="en-US" sz="2000" dirty="0" smtClean="0"/>
              <a:t>Download the </a:t>
            </a:r>
            <a:r>
              <a:rPr lang="en-US" sz="2000" b="1" dirty="0" smtClean="0">
                <a:hlinkClick r:id="rId2"/>
              </a:rPr>
              <a:t>Discover Landscape Architecture Activity Book for Teens and Adults</a:t>
            </a:r>
            <a:r>
              <a:rPr lang="en-US" sz="2000" dirty="0" smtClean="0"/>
              <a:t> to learn how to draw a site plan and solve landscaping issues to prepare you for completing Requirements 4a, 4b, and 4c.</a:t>
            </a:r>
          </a:p>
          <a:p>
            <a:r>
              <a:rPr lang="en-US" sz="2000" dirty="0" smtClean="0"/>
              <a:t>Then complete Requirements 4a, 4b, and 4c using a location that you have chosen.</a:t>
            </a:r>
            <a:endParaRPr lang="en-US" sz="2000" dirty="0"/>
          </a:p>
        </p:txBody>
      </p:sp>
      <p:pic>
        <p:nvPicPr>
          <p:cNvPr id="5" name="Picture 4"/>
          <p:cNvPicPr>
            <a:picLocks noChangeAspect="1"/>
          </p:cNvPicPr>
          <p:nvPr/>
        </p:nvPicPr>
        <p:blipFill>
          <a:blip r:embed="rId3"/>
          <a:stretch>
            <a:fillRect/>
          </a:stretch>
        </p:blipFill>
        <p:spPr>
          <a:xfrm>
            <a:off x="3203848" y="3938796"/>
            <a:ext cx="3600400" cy="2756557"/>
          </a:xfrm>
          <a:prstGeom prst="rect">
            <a:avLst/>
          </a:prstGeom>
        </p:spPr>
      </p:pic>
    </p:spTree>
    <p:extLst>
      <p:ext uri="{BB962C8B-B14F-4D97-AF65-F5344CB8AC3E}">
        <p14:creationId xmlns:p14="http://schemas.microsoft.com/office/powerpoint/2010/main" val="3326608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sz="4000" dirty="0" smtClean="0"/>
              <a:t>Requirement 5</a:t>
            </a:r>
            <a:endParaRPr lang="en-US" sz="4000" dirty="0"/>
          </a:p>
        </p:txBody>
      </p:sp>
      <p:sp>
        <p:nvSpPr>
          <p:cNvPr id="2" name="Content Placeholder 1"/>
          <p:cNvSpPr>
            <a:spLocks noGrp="1"/>
          </p:cNvSpPr>
          <p:nvPr>
            <p:ph idx="1"/>
          </p:nvPr>
        </p:nvSpPr>
        <p:spPr/>
        <p:txBody>
          <a:bodyPr/>
          <a:lstStyle/>
          <a:p>
            <a:pPr marL="0" indent="0">
              <a:buNone/>
            </a:pPr>
            <a:r>
              <a:rPr lang="en-US" sz="1800" dirty="0"/>
              <a:t>Identify three career opportunities that would use skills and knowledge in landscape architecture.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379413"/>
            <a:ext cx="914400" cy="9334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546" y="3717032"/>
            <a:ext cx="3272726" cy="2948734"/>
          </a:xfrm>
          <a:prstGeom prst="rect">
            <a:avLst/>
          </a:prstGeom>
        </p:spPr>
      </p:pic>
    </p:spTree>
    <p:extLst>
      <p:ext uri="{BB962C8B-B14F-4D97-AF65-F5344CB8AC3E}">
        <p14:creationId xmlns:p14="http://schemas.microsoft.com/office/powerpoint/2010/main" val="2809047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116632"/>
            <a:ext cx="6767513" cy="562074"/>
          </a:xfrm>
        </p:spPr>
        <p:txBody>
          <a:bodyPr/>
          <a:lstStyle/>
          <a:p>
            <a:r>
              <a:rPr lang="en-US" sz="4000" dirty="0" smtClean="0"/>
              <a:t>Landscape Architect</a:t>
            </a:r>
            <a:endParaRPr lang="en-US" sz="4000" dirty="0"/>
          </a:p>
        </p:txBody>
      </p:sp>
      <p:sp>
        <p:nvSpPr>
          <p:cNvPr id="3" name="Content Placeholder 2"/>
          <p:cNvSpPr>
            <a:spLocks noGrp="1"/>
          </p:cNvSpPr>
          <p:nvPr>
            <p:ph idx="1"/>
          </p:nvPr>
        </p:nvSpPr>
        <p:spPr>
          <a:xfrm>
            <a:off x="1896603" y="2708920"/>
            <a:ext cx="7056313" cy="3993307"/>
          </a:xfrm>
        </p:spPr>
        <p:txBody>
          <a:bodyPr/>
          <a:lstStyle/>
          <a:p>
            <a:r>
              <a:rPr lang="en-US" sz="1800" b="1" dirty="0" smtClean="0"/>
              <a:t>Description:</a:t>
            </a:r>
          </a:p>
          <a:p>
            <a:pPr lvl="1"/>
            <a:r>
              <a:rPr lang="en-US" sz="1400" dirty="0" smtClean="0"/>
              <a:t>Landscape </a:t>
            </a:r>
            <a:r>
              <a:rPr lang="en-US" sz="1400" dirty="0"/>
              <a:t>architects design outdoor spaces, including parks, gardens, urban plazas, and residential areas. They work on sustainable land-use planning, environmental restoration, and aesthetic design.</a:t>
            </a:r>
          </a:p>
          <a:p>
            <a:r>
              <a:rPr lang="en-US" sz="1800" b="1" dirty="0"/>
              <a:t>Education &amp; </a:t>
            </a:r>
            <a:r>
              <a:rPr lang="en-US" sz="1800" b="1" dirty="0" smtClean="0"/>
              <a:t>Training:</a:t>
            </a:r>
          </a:p>
          <a:p>
            <a:pPr lvl="1"/>
            <a:r>
              <a:rPr lang="en-US" sz="1400" dirty="0" smtClean="0"/>
              <a:t>Bachelor's </a:t>
            </a:r>
            <a:r>
              <a:rPr lang="en-US" sz="1400" dirty="0"/>
              <a:t>or Master’s degree in Landscape Architecture from an accredited program</a:t>
            </a:r>
            <a:r>
              <a:rPr lang="en-US" sz="1400" dirty="0" smtClean="0"/>
              <a:t>. </a:t>
            </a:r>
          </a:p>
          <a:p>
            <a:pPr lvl="1"/>
            <a:r>
              <a:rPr lang="en-US" sz="1400" dirty="0" smtClean="0"/>
              <a:t>Courses include site planning, design, environmental science, horticulture, and computer-aided design (CAD).</a:t>
            </a:r>
          </a:p>
          <a:p>
            <a:r>
              <a:rPr lang="en-US" sz="1800" b="1" dirty="0" smtClean="0"/>
              <a:t>Certification </a:t>
            </a:r>
            <a:r>
              <a:rPr lang="en-US" sz="1800" b="1" dirty="0"/>
              <a:t>&amp; Licensing:</a:t>
            </a:r>
            <a:endParaRPr lang="en-US" sz="1800" dirty="0"/>
          </a:p>
          <a:p>
            <a:pPr lvl="1"/>
            <a:r>
              <a:rPr lang="en-US" sz="1400" dirty="0"/>
              <a:t>Licensure is required in most states in the U.S</a:t>
            </a:r>
            <a:r>
              <a:rPr lang="en-US" sz="1400" dirty="0" smtClean="0"/>
              <a:t>. Pass </a:t>
            </a:r>
            <a:r>
              <a:rPr lang="en-US" sz="1400" dirty="0"/>
              <a:t>the Landscape Architect Registration Examination (LARE) administered by the Council of Landscape Architectural Registration Boards (CLARB</a:t>
            </a:r>
            <a:r>
              <a:rPr lang="en-US" sz="1400" dirty="0" smtClean="0"/>
              <a:t>). </a:t>
            </a:r>
          </a:p>
          <a:p>
            <a:pPr lvl="1"/>
            <a:r>
              <a:rPr lang="en-US" sz="1400" dirty="0" smtClean="0"/>
              <a:t>Some </a:t>
            </a:r>
            <a:r>
              <a:rPr lang="en-US" sz="1400" dirty="0"/>
              <a:t>states require additional state-specific exams or work experience</a:t>
            </a:r>
            <a:r>
              <a:rPr lang="en-US" sz="1400" dirty="0" smtClean="0"/>
              <a:t>.</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190" y="800853"/>
            <a:ext cx="5389138" cy="1886198"/>
          </a:xfrm>
          <a:prstGeom prst="rect">
            <a:avLst/>
          </a:prstGeom>
        </p:spPr>
      </p:pic>
    </p:spTree>
    <p:extLst>
      <p:ext uri="{BB962C8B-B14F-4D97-AF65-F5344CB8AC3E}">
        <p14:creationId xmlns:p14="http://schemas.microsoft.com/office/powerpoint/2010/main" val="1672068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116632"/>
            <a:ext cx="6767513" cy="562074"/>
          </a:xfrm>
        </p:spPr>
        <p:txBody>
          <a:bodyPr/>
          <a:lstStyle/>
          <a:p>
            <a:r>
              <a:rPr lang="en-US" sz="4000" dirty="0" smtClean="0"/>
              <a:t>Landscape Architect</a:t>
            </a:r>
            <a:endParaRPr lang="en-US" sz="4000" dirty="0"/>
          </a:p>
        </p:txBody>
      </p:sp>
      <p:sp>
        <p:nvSpPr>
          <p:cNvPr id="3" name="Content Placeholder 2"/>
          <p:cNvSpPr>
            <a:spLocks noGrp="1"/>
          </p:cNvSpPr>
          <p:nvPr>
            <p:ph idx="1"/>
          </p:nvPr>
        </p:nvSpPr>
        <p:spPr>
          <a:xfrm>
            <a:off x="1896604" y="904184"/>
            <a:ext cx="3755517" cy="2088232"/>
          </a:xfrm>
        </p:spPr>
        <p:txBody>
          <a:bodyPr/>
          <a:lstStyle/>
          <a:p>
            <a:r>
              <a:rPr lang="en-US" sz="1800" b="1" dirty="0" smtClean="0"/>
              <a:t>Experience </a:t>
            </a:r>
            <a:r>
              <a:rPr lang="en-US" sz="1800" b="1" dirty="0"/>
              <a:t>&amp; Expenses:</a:t>
            </a:r>
            <a:endParaRPr lang="en-US" sz="1800" dirty="0"/>
          </a:p>
          <a:p>
            <a:pPr lvl="1"/>
            <a:r>
              <a:rPr lang="en-US" sz="1400" dirty="0"/>
              <a:t>Entry-level positions may require internships or </a:t>
            </a:r>
            <a:r>
              <a:rPr lang="en-US" sz="1400" dirty="0" smtClean="0"/>
              <a:t>apprenticeships. </a:t>
            </a:r>
          </a:p>
          <a:p>
            <a:pPr lvl="1"/>
            <a:r>
              <a:rPr lang="en-US" sz="1400" dirty="0" smtClean="0"/>
              <a:t>College </a:t>
            </a:r>
            <a:r>
              <a:rPr lang="en-US" sz="1400" dirty="0"/>
              <a:t>tuition varies but typically costs $25,000–$60,000 per year, depending on the </a:t>
            </a:r>
            <a:r>
              <a:rPr lang="en-US" sz="1400" dirty="0" smtClean="0"/>
              <a:t>school. </a:t>
            </a:r>
          </a:p>
          <a:p>
            <a:pPr lvl="1"/>
            <a:r>
              <a:rPr lang="en-US" sz="1400" dirty="0" smtClean="0"/>
              <a:t>LARE </a:t>
            </a:r>
            <a:r>
              <a:rPr lang="en-US" sz="1400" dirty="0"/>
              <a:t>exam fees range from $1,100 to $2,000</a:t>
            </a:r>
            <a:r>
              <a:rPr lang="en-US" sz="1400" dirty="0" smtClean="0"/>
              <a:t>.</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9849" y="908720"/>
            <a:ext cx="3121479" cy="2169428"/>
          </a:xfrm>
          <a:prstGeom prst="rect">
            <a:avLst/>
          </a:prstGeom>
        </p:spPr>
      </p:pic>
      <p:sp>
        <p:nvSpPr>
          <p:cNvPr id="6" name="Content Placeholder 2"/>
          <p:cNvSpPr txBox="1">
            <a:spLocks/>
          </p:cNvSpPr>
          <p:nvPr/>
        </p:nvSpPr>
        <p:spPr bwMode="auto">
          <a:xfrm>
            <a:off x="1896604" y="2924945"/>
            <a:ext cx="6994724" cy="374441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rgbClr val="000000"/>
                </a:solidFill>
                <a:latin typeface="+mn-lt"/>
                <a:ea typeface="+mn-ea"/>
                <a:cs typeface="+mn-cs"/>
              </a:defRPr>
            </a:lvl1pPr>
            <a:lvl2pPr marL="742950" indent="-285750" algn="l" rtl="0" fontAlgn="base">
              <a:spcBef>
                <a:spcPct val="20000"/>
              </a:spcBef>
              <a:spcAft>
                <a:spcPct val="0"/>
              </a:spcAft>
              <a:buChar char="–"/>
              <a:defRPr sz="2800">
                <a:solidFill>
                  <a:srgbClr val="000000"/>
                </a:solidFill>
                <a:latin typeface="+mn-lt"/>
              </a:defRPr>
            </a:lvl2pPr>
            <a:lvl3pPr marL="1143000" indent="-228600" algn="l" rtl="0" fontAlgn="base">
              <a:spcBef>
                <a:spcPct val="20000"/>
              </a:spcBef>
              <a:spcAft>
                <a:spcPct val="0"/>
              </a:spcAft>
              <a:buChar char="•"/>
              <a:defRPr sz="24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a:lstStyle>
          <a:p>
            <a:r>
              <a:rPr lang="en-US" sz="1800" b="1" kern="0" dirty="0" smtClean="0"/>
              <a:t>Experience &amp; Expenses:</a:t>
            </a:r>
            <a:endParaRPr lang="en-US" sz="1800" b="0" kern="0" dirty="0" smtClean="0"/>
          </a:p>
          <a:p>
            <a:pPr lvl="1"/>
            <a:r>
              <a:rPr lang="en-US" sz="1400" b="0" kern="0" dirty="0" smtClean="0"/>
              <a:t>Entry-level positions may require internships or apprenticeships. </a:t>
            </a:r>
          </a:p>
          <a:p>
            <a:pPr lvl="1"/>
            <a:r>
              <a:rPr lang="en-US" sz="1400" b="0" kern="0" dirty="0" smtClean="0"/>
              <a:t>College tuition varies but typically costs $25,000–$60,000 per year, depending on the school. </a:t>
            </a:r>
          </a:p>
          <a:p>
            <a:pPr lvl="1"/>
            <a:r>
              <a:rPr lang="en-US" sz="1400" b="0" kern="0" dirty="0" smtClean="0"/>
              <a:t>LARE exam fees range from $1,100 to $2,000.</a:t>
            </a:r>
          </a:p>
          <a:p>
            <a:r>
              <a:rPr lang="en-US" sz="1800" b="1" kern="0" dirty="0" smtClean="0"/>
              <a:t>Job Prospects &amp; Salary:</a:t>
            </a:r>
            <a:endParaRPr lang="en-US" sz="1800" b="0" kern="0" dirty="0" smtClean="0"/>
          </a:p>
          <a:p>
            <a:pPr lvl="1"/>
            <a:r>
              <a:rPr lang="en-US" sz="1400" b="0" kern="0" dirty="0" smtClean="0"/>
              <a:t>Median salary: ~$73,000 per year (U.S. Bureau of Labor Statistics, BLS). </a:t>
            </a:r>
          </a:p>
          <a:p>
            <a:pPr lvl="1"/>
            <a:r>
              <a:rPr lang="en-US" sz="1400" b="0" kern="0" dirty="0" smtClean="0"/>
              <a:t>Job growth projected at 6% from 2022 to 2032. </a:t>
            </a:r>
          </a:p>
          <a:p>
            <a:pPr lvl="1"/>
            <a:r>
              <a:rPr lang="en-US" sz="1400" b="0" kern="0" dirty="0" smtClean="0"/>
              <a:t>Advancement: Senior landscape architect, project manager, or firm owner.</a:t>
            </a:r>
          </a:p>
          <a:p>
            <a:r>
              <a:rPr lang="en-US" sz="1800" b="1" kern="0" dirty="0" smtClean="0"/>
              <a:t>Career Goals:</a:t>
            </a:r>
            <a:endParaRPr lang="en-US" sz="1800" b="0" kern="0" dirty="0" smtClean="0"/>
          </a:p>
          <a:p>
            <a:pPr lvl="1"/>
            <a:r>
              <a:rPr lang="en-US" sz="1400" b="0" kern="0" dirty="0" smtClean="0"/>
              <a:t>Designing sustainable, eco-friendly outdoor spaces. </a:t>
            </a:r>
          </a:p>
          <a:p>
            <a:pPr lvl="1"/>
            <a:r>
              <a:rPr lang="en-US" sz="1400" b="0" kern="0" dirty="0" smtClean="0"/>
              <a:t>Working with urban planning teams to improve city landscapes. </a:t>
            </a:r>
          </a:p>
          <a:p>
            <a:pPr lvl="1"/>
            <a:r>
              <a:rPr lang="en-US" sz="1400" b="0" kern="0" dirty="0" smtClean="0"/>
              <a:t>Specializing in conservation and restoration projects.</a:t>
            </a:r>
          </a:p>
          <a:p>
            <a:endParaRPr lang="en-US" sz="1600" b="0" kern="0" dirty="0"/>
          </a:p>
        </p:txBody>
      </p:sp>
    </p:spTree>
    <p:extLst>
      <p:ext uri="{BB962C8B-B14F-4D97-AF65-F5344CB8AC3E}">
        <p14:creationId xmlns:p14="http://schemas.microsoft.com/office/powerpoint/2010/main" val="4121310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sz="4000" dirty="0" smtClean="0"/>
              <a:t>Requirement 1</a:t>
            </a:r>
            <a:endParaRPr lang="en-US" sz="4000" dirty="0"/>
          </a:p>
        </p:txBody>
      </p:sp>
      <p:sp>
        <p:nvSpPr>
          <p:cNvPr id="195587" name="Rectangle 3"/>
          <p:cNvSpPr>
            <a:spLocks noGrp="1" noChangeArrowheads="1"/>
          </p:cNvSpPr>
          <p:nvPr>
            <p:ph type="body" idx="1"/>
          </p:nvPr>
        </p:nvSpPr>
        <p:spPr>
          <a:xfrm>
            <a:off x="1908175" y="1600200"/>
            <a:ext cx="6778625" cy="5068888"/>
          </a:xfrm>
        </p:spPr>
        <p:txBody>
          <a:bodyPr/>
          <a:lstStyle/>
          <a:p>
            <a:pPr marL="0" indent="0">
              <a:lnSpc>
                <a:spcPct val="80000"/>
              </a:lnSpc>
              <a:buNone/>
            </a:pPr>
            <a:r>
              <a:rPr lang="en-US" sz="1800" dirty="0"/>
              <a:t>Go to a completed landscape project that a landscape architect has designed. Before you visit the site, obtain a plan of the design from the landscape architect if one is available</a:t>
            </a:r>
            <a:r>
              <a:rPr lang="en-US" sz="1800" dirty="0" smtClean="0"/>
              <a:t>.</a:t>
            </a:r>
          </a:p>
          <a:p>
            <a:pPr marL="0" indent="0">
              <a:lnSpc>
                <a:spcPct val="80000"/>
              </a:lnSpc>
              <a:buNone/>
            </a:pPr>
            <a:endParaRPr lang="en-US" sz="1800" dirty="0"/>
          </a:p>
          <a:p>
            <a:pPr marL="0" indent="0">
              <a:lnSpc>
                <a:spcPct val="80000"/>
              </a:lnSpc>
              <a:buNone/>
            </a:pPr>
            <a:endParaRPr lang="en-US" sz="1800" dirty="0" smtClean="0"/>
          </a:p>
          <a:p>
            <a:pPr marL="0" indent="0">
              <a:lnSpc>
                <a:spcPct val="80000"/>
              </a:lnSpc>
              <a:buNone/>
            </a:pPr>
            <a:r>
              <a:rPr lang="en-US" sz="1800" dirty="0" smtClean="0"/>
              <a:t>(If no completed landscape project designed by a landscape architect is near you, use the photographs of one of the two following projects to help you complete this requirement.)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379413"/>
            <a:ext cx="914400" cy="93345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007" y="0"/>
            <a:ext cx="6767513" cy="1143000"/>
          </a:xfrm>
        </p:spPr>
        <p:txBody>
          <a:bodyPr/>
          <a:lstStyle/>
          <a:p>
            <a:r>
              <a:rPr lang="en-US" sz="4000" dirty="0"/>
              <a:t>Urban Planner</a:t>
            </a:r>
            <a:endParaRPr lang="en-US" sz="4000" dirty="0"/>
          </a:p>
        </p:txBody>
      </p:sp>
      <p:sp>
        <p:nvSpPr>
          <p:cNvPr id="3" name="Content Placeholder 2"/>
          <p:cNvSpPr>
            <a:spLocks noGrp="1"/>
          </p:cNvSpPr>
          <p:nvPr>
            <p:ph idx="1"/>
          </p:nvPr>
        </p:nvSpPr>
        <p:spPr>
          <a:xfrm>
            <a:off x="1883007" y="3379864"/>
            <a:ext cx="7081481" cy="3322363"/>
          </a:xfrm>
        </p:spPr>
        <p:txBody>
          <a:bodyPr/>
          <a:lstStyle/>
          <a:p>
            <a:r>
              <a:rPr lang="en-US" sz="1800" b="1" dirty="0"/>
              <a:t>Description: </a:t>
            </a:r>
            <a:endParaRPr lang="en-US" sz="1800" b="1" dirty="0" smtClean="0"/>
          </a:p>
          <a:p>
            <a:pPr lvl="1"/>
            <a:r>
              <a:rPr lang="en-US" sz="1400" dirty="0" smtClean="0"/>
              <a:t>Urban </a:t>
            </a:r>
            <a:r>
              <a:rPr lang="en-US" sz="1400" dirty="0"/>
              <a:t>planners develop land-use plans to create sustainable and functional communities, addressing zoning laws, transportation, and environmental regulations.</a:t>
            </a:r>
          </a:p>
          <a:p>
            <a:r>
              <a:rPr lang="en-US" sz="1800" b="1" dirty="0"/>
              <a:t>Education &amp; Training:</a:t>
            </a:r>
            <a:endParaRPr lang="en-US" sz="1800" dirty="0"/>
          </a:p>
          <a:p>
            <a:pPr lvl="1"/>
            <a:r>
              <a:rPr lang="en-US" sz="1400" dirty="0"/>
              <a:t>Bachelor’s degree in urban planning, geography, landscape architecture, or a related field.</a:t>
            </a:r>
          </a:p>
          <a:p>
            <a:pPr lvl="1"/>
            <a:r>
              <a:rPr lang="en-US" sz="1400" dirty="0"/>
              <a:t>Master’s degree in Urban Planning (often required for advancement).</a:t>
            </a:r>
          </a:p>
          <a:p>
            <a:r>
              <a:rPr lang="en-US" sz="1800" b="1" dirty="0"/>
              <a:t>Certification &amp; Licensing:</a:t>
            </a:r>
            <a:endParaRPr lang="en-US" sz="1800" dirty="0"/>
          </a:p>
          <a:p>
            <a:pPr lvl="1"/>
            <a:r>
              <a:rPr lang="en-US" sz="1400" dirty="0"/>
              <a:t>Certification from the American Institute of Certified Planners (AICP) is beneficial but not required for entry-level jobs.</a:t>
            </a:r>
          </a:p>
          <a:p>
            <a:pPr lvl="1"/>
            <a:r>
              <a:rPr lang="en-US" sz="1400" dirty="0"/>
              <a:t>Licensing varies by state and job requirements</a:t>
            </a:r>
            <a:r>
              <a:rPr lang="en-US" sz="1400" dirty="0" smtClean="0"/>
              <a:t>.</a:t>
            </a:r>
            <a:endParaRPr lang="en-US" sz="14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697"/>
          <a:stretch/>
        </p:blipFill>
        <p:spPr>
          <a:xfrm>
            <a:off x="3119491" y="987099"/>
            <a:ext cx="4608512" cy="2392765"/>
          </a:xfrm>
          <a:prstGeom prst="rect">
            <a:avLst/>
          </a:prstGeom>
        </p:spPr>
      </p:pic>
    </p:spTree>
    <p:extLst>
      <p:ext uri="{BB962C8B-B14F-4D97-AF65-F5344CB8AC3E}">
        <p14:creationId xmlns:p14="http://schemas.microsoft.com/office/powerpoint/2010/main" val="3652720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67513" cy="1143000"/>
          </a:xfrm>
        </p:spPr>
        <p:txBody>
          <a:bodyPr/>
          <a:lstStyle/>
          <a:p>
            <a:r>
              <a:rPr lang="en-US" sz="4000" dirty="0"/>
              <a:t>Urban Planner</a:t>
            </a:r>
            <a:endParaRPr lang="en-US" sz="4000" dirty="0"/>
          </a:p>
        </p:txBody>
      </p:sp>
      <p:sp>
        <p:nvSpPr>
          <p:cNvPr id="3" name="Content Placeholder 2"/>
          <p:cNvSpPr>
            <a:spLocks noGrp="1"/>
          </p:cNvSpPr>
          <p:nvPr>
            <p:ph idx="1"/>
          </p:nvPr>
        </p:nvSpPr>
        <p:spPr>
          <a:xfrm>
            <a:off x="1895919" y="1085500"/>
            <a:ext cx="3756201" cy="5616727"/>
          </a:xfrm>
        </p:spPr>
        <p:txBody>
          <a:bodyPr/>
          <a:lstStyle/>
          <a:p>
            <a:r>
              <a:rPr lang="en-US" sz="1800" b="1" dirty="0" smtClean="0"/>
              <a:t>Experience </a:t>
            </a:r>
            <a:r>
              <a:rPr lang="en-US" sz="1800" b="1" dirty="0"/>
              <a:t>&amp; Expenses:</a:t>
            </a:r>
            <a:endParaRPr lang="en-US" sz="1800" dirty="0"/>
          </a:p>
          <a:p>
            <a:pPr lvl="1"/>
            <a:r>
              <a:rPr lang="en-US" sz="1400" dirty="0"/>
              <a:t>Master’s degree programs range from $15,000 to $50,000 per year.</a:t>
            </a:r>
          </a:p>
          <a:p>
            <a:pPr lvl="1"/>
            <a:r>
              <a:rPr lang="en-US" sz="1400" dirty="0"/>
              <a:t>AICP certification exam fee: ~$425.</a:t>
            </a:r>
          </a:p>
          <a:p>
            <a:pPr lvl="1"/>
            <a:r>
              <a:rPr lang="en-US" sz="1400" dirty="0"/>
              <a:t>Requires experience in land use, community engagement, and policy-making.</a:t>
            </a:r>
          </a:p>
          <a:p>
            <a:r>
              <a:rPr lang="en-US" sz="1800" b="1" dirty="0"/>
              <a:t>Job Prospects &amp; Salary:</a:t>
            </a:r>
            <a:endParaRPr lang="en-US" sz="1800" dirty="0"/>
          </a:p>
          <a:p>
            <a:pPr lvl="1"/>
            <a:r>
              <a:rPr lang="en-US" sz="1400" dirty="0"/>
              <a:t>Median salary: ~$79,000 per year (BLS).</a:t>
            </a:r>
          </a:p>
          <a:p>
            <a:pPr lvl="1"/>
            <a:r>
              <a:rPr lang="en-US" sz="1400" dirty="0"/>
              <a:t>Projected job growth: 4% from 2022 to 2032.</a:t>
            </a:r>
          </a:p>
          <a:p>
            <a:pPr lvl="1"/>
            <a:r>
              <a:rPr lang="en-US" sz="1400" dirty="0"/>
              <a:t>Advancement: Senior planner, department head, or consultant.</a:t>
            </a:r>
          </a:p>
          <a:p>
            <a:r>
              <a:rPr lang="en-US" sz="1800" b="1" dirty="0"/>
              <a:t>Career Goals:</a:t>
            </a:r>
            <a:endParaRPr lang="en-US" sz="1800" dirty="0"/>
          </a:p>
          <a:p>
            <a:pPr lvl="1"/>
            <a:r>
              <a:rPr lang="en-US" sz="1400" dirty="0"/>
              <a:t>Improving urban infrastructure and public spaces.</a:t>
            </a:r>
          </a:p>
          <a:p>
            <a:pPr lvl="1"/>
            <a:r>
              <a:rPr lang="en-US" sz="1400" dirty="0"/>
              <a:t>Designing communities with efficient transportation and green spaces.</a:t>
            </a:r>
          </a:p>
          <a:p>
            <a:pPr lvl="1"/>
            <a:r>
              <a:rPr lang="en-US" sz="1400" dirty="0"/>
              <a:t>Working in government agencies or private consulting firms.</a:t>
            </a:r>
          </a:p>
          <a:p>
            <a:endParaRPr lang="en-US" dirty="0"/>
          </a:p>
        </p:txBody>
      </p:sp>
      <p:pic>
        <p:nvPicPr>
          <p:cNvPr id="5" name="Picture 4"/>
          <p:cNvPicPr>
            <a:picLocks noChangeAspect="1"/>
          </p:cNvPicPr>
          <p:nvPr/>
        </p:nvPicPr>
        <p:blipFill>
          <a:blip r:embed="rId2"/>
          <a:stretch>
            <a:fillRect/>
          </a:stretch>
        </p:blipFill>
        <p:spPr>
          <a:xfrm>
            <a:off x="5796136" y="1085500"/>
            <a:ext cx="3167868" cy="2112968"/>
          </a:xfrm>
          <a:prstGeom prst="rect">
            <a:avLst/>
          </a:prstGeom>
        </p:spPr>
      </p:pic>
      <p:pic>
        <p:nvPicPr>
          <p:cNvPr id="6" name="Picture 5"/>
          <p:cNvPicPr>
            <a:picLocks noChangeAspect="1"/>
          </p:cNvPicPr>
          <p:nvPr/>
        </p:nvPicPr>
        <p:blipFill>
          <a:blip r:embed="rId3"/>
          <a:stretch>
            <a:fillRect/>
          </a:stretch>
        </p:blipFill>
        <p:spPr>
          <a:xfrm>
            <a:off x="5796136" y="3356992"/>
            <a:ext cx="3167868" cy="2112968"/>
          </a:xfrm>
          <a:prstGeom prst="rect">
            <a:avLst/>
          </a:prstGeom>
        </p:spPr>
      </p:pic>
    </p:spTree>
    <p:extLst>
      <p:ext uri="{BB962C8B-B14F-4D97-AF65-F5344CB8AC3E}">
        <p14:creationId xmlns:p14="http://schemas.microsoft.com/office/powerpoint/2010/main" val="503737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443" y="0"/>
            <a:ext cx="6767513" cy="908720"/>
          </a:xfrm>
        </p:spPr>
        <p:txBody>
          <a:bodyPr/>
          <a:lstStyle/>
          <a:p>
            <a:r>
              <a:rPr lang="en-US" sz="4000" dirty="0" smtClean="0"/>
              <a:t>Golf Course Designer</a:t>
            </a:r>
            <a:endParaRPr lang="en-US" sz="4000" dirty="0"/>
          </a:p>
        </p:txBody>
      </p:sp>
      <p:sp>
        <p:nvSpPr>
          <p:cNvPr id="3" name="Content Placeholder 2"/>
          <p:cNvSpPr>
            <a:spLocks noGrp="1"/>
          </p:cNvSpPr>
          <p:nvPr>
            <p:ph idx="1"/>
          </p:nvPr>
        </p:nvSpPr>
        <p:spPr>
          <a:xfrm>
            <a:off x="1905427" y="3505909"/>
            <a:ext cx="7048718" cy="3345235"/>
          </a:xfrm>
        </p:spPr>
        <p:txBody>
          <a:bodyPr/>
          <a:lstStyle/>
          <a:p>
            <a:r>
              <a:rPr lang="en-US" sz="1800" b="1" dirty="0" smtClean="0"/>
              <a:t>Description:</a:t>
            </a:r>
          </a:p>
          <a:p>
            <a:pPr lvl="1"/>
            <a:r>
              <a:rPr lang="en-US" sz="1400" dirty="0" smtClean="0"/>
              <a:t>Golf </a:t>
            </a:r>
            <a:r>
              <a:rPr lang="en-US" sz="1400" dirty="0"/>
              <a:t>course designers create functional and visually appealing golf courses by blending natural landscapes with strategic course design. They work closely with engineers, landscapers, and environmental specialists.</a:t>
            </a:r>
          </a:p>
          <a:p>
            <a:r>
              <a:rPr lang="en-US" sz="1800" b="1" dirty="0"/>
              <a:t>Education &amp; Training:</a:t>
            </a:r>
            <a:endParaRPr lang="en-US" sz="1800" dirty="0"/>
          </a:p>
          <a:p>
            <a:pPr lvl="1"/>
            <a:r>
              <a:rPr lang="en-US" sz="1400" dirty="0"/>
              <a:t>Bachelor’s degree in landscape architecture, </a:t>
            </a:r>
            <a:r>
              <a:rPr lang="en-US" sz="1400" dirty="0" err="1"/>
              <a:t>turfgrass</a:t>
            </a:r>
            <a:r>
              <a:rPr lang="en-US" sz="1400" dirty="0"/>
              <a:t> management, or golf course design.</a:t>
            </a:r>
          </a:p>
          <a:p>
            <a:pPr lvl="1"/>
            <a:r>
              <a:rPr lang="en-US" sz="1400" dirty="0"/>
              <a:t>Some designers learn through apprenticeships with experienced golf course architects.</a:t>
            </a:r>
          </a:p>
          <a:p>
            <a:r>
              <a:rPr lang="en-US" sz="1800" b="1" dirty="0"/>
              <a:t>Certification &amp; Licensing:</a:t>
            </a:r>
            <a:endParaRPr lang="en-US" sz="1800" dirty="0"/>
          </a:p>
          <a:p>
            <a:pPr lvl="1"/>
            <a:r>
              <a:rPr lang="en-US" sz="1400" dirty="0"/>
              <a:t>No mandatory licensing, but membership in the American Society of Golf Course Architects (ASGCA) can enhance credibility</a:t>
            </a:r>
            <a:r>
              <a:rPr lang="en-US" sz="1400" dirty="0" smtClean="0"/>
              <a:t>.</a:t>
            </a:r>
            <a:endParaRPr lang="en-US" sz="1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908720"/>
            <a:ext cx="5616624" cy="2492772"/>
          </a:xfrm>
          <a:prstGeom prst="rect">
            <a:avLst/>
          </a:prstGeom>
        </p:spPr>
      </p:pic>
    </p:spTree>
    <p:extLst>
      <p:ext uri="{BB962C8B-B14F-4D97-AF65-F5344CB8AC3E}">
        <p14:creationId xmlns:p14="http://schemas.microsoft.com/office/powerpoint/2010/main" val="1801683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443" y="0"/>
            <a:ext cx="6767513" cy="908720"/>
          </a:xfrm>
        </p:spPr>
        <p:txBody>
          <a:bodyPr/>
          <a:lstStyle/>
          <a:p>
            <a:r>
              <a:rPr lang="en-US" sz="4000" dirty="0" smtClean="0"/>
              <a:t>Golf Course Designer</a:t>
            </a:r>
            <a:endParaRPr lang="en-US" sz="4000" dirty="0"/>
          </a:p>
        </p:txBody>
      </p:sp>
      <p:sp>
        <p:nvSpPr>
          <p:cNvPr id="3" name="Content Placeholder 2"/>
          <p:cNvSpPr>
            <a:spLocks noGrp="1"/>
          </p:cNvSpPr>
          <p:nvPr>
            <p:ph idx="1"/>
          </p:nvPr>
        </p:nvSpPr>
        <p:spPr>
          <a:xfrm>
            <a:off x="1897443" y="2996952"/>
            <a:ext cx="7067045" cy="3816424"/>
          </a:xfrm>
        </p:spPr>
        <p:txBody>
          <a:bodyPr/>
          <a:lstStyle/>
          <a:p>
            <a:r>
              <a:rPr lang="en-US" sz="1800" b="1" dirty="0" smtClean="0"/>
              <a:t>Experience </a:t>
            </a:r>
            <a:r>
              <a:rPr lang="en-US" sz="1800" b="1" dirty="0"/>
              <a:t>&amp; Expenses:</a:t>
            </a:r>
            <a:endParaRPr lang="en-US" sz="1800" dirty="0"/>
          </a:p>
          <a:p>
            <a:pPr lvl="1"/>
            <a:r>
              <a:rPr lang="en-US" sz="1400" dirty="0"/>
              <a:t>Gaining experience in landscape architecture or turf management is essential.</a:t>
            </a:r>
          </a:p>
          <a:p>
            <a:pPr lvl="1"/>
            <a:r>
              <a:rPr lang="en-US" sz="1400" dirty="0"/>
              <a:t>Tuition costs: ~$20,000–$50,000 per year.</a:t>
            </a:r>
          </a:p>
          <a:p>
            <a:pPr lvl="1"/>
            <a:r>
              <a:rPr lang="en-US" sz="1400" dirty="0"/>
              <a:t>CAD and GIS software training may be required.</a:t>
            </a:r>
          </a:p>
          <a:p>
            <a:r>
              <a:rPr lang="en-US" sz="1800" b="1" dirty="0"/>
              <a:t>Job Prospects &amp; Salary:</a:t>
            </a:r>
            <a:endParaRPr lang="en-US" sz="1800" dirty="0"/>
          </a:p>
          <a:p>
            <a:pPr lvl="1"/>
            <a:r>
              <a:rPr lang="en-US" sz="1400" dirty="0"/>
              <a:t>Median salary: ~$65,000–$120,000 per year (depends on experience and projects).</a:t>
            </a:r>
          </a:p>
          <a:p>
            <a:pPr lvl="1"/>
            <a:r>
              <a:rPr lang="en-US" sz="1400" dirty="0"/>
              <a:t>Competitive field, but opportunities exist in resort development and golf course renovations.</a:t>
            </a:r>
          </a:p>
          <a:p>
            <a:pPr lvl="1"/>
            <a:r>
              <a:rPr lang="en-US" sz="1400" dirty="0"/>
              <a:t>Advancement: Lead designer, project manager, or independent consultant.</a:t>
            </a:r>
          </a:p>
          <a:p>
            <a:r>
              <a:rPr lang="en-US" sz="1800" b="1" dirty="0"/>
              <a:t>Career Goals:</a:t>
            </a:r>
            <a:endParaRPr lang="en-US" sz="1800" dirty="0"/>
          </a:p>
          <a:p>
            <a:pPr lvl="1"/>
            <a:r>
              <a:rPr lang="en-US" sz="1400" dirty="0"/>
              <a:t>Creating environmentally sustainable golf courses.</a:t>
            </a:r>
          </a:p>
          <a:p>
            <a:pPr lvl="1"/>
            <a:r>
              <a:rPr lang="en-US" sz="1400" dirty="0"/>
              <a:t>Blending aesthetic appeal with playability.</a:t>
            </a:r>
          </a:p>
          <a:p>
            <a:pPr lvl="1"/>
            <a:r>
              <a:rPr lang="en-US" sz="1400" dirty="0"/>
              <a:t>Working on international golf course projects.</a:t>
            </a:r>
          </a:p>
          <a:p>
            <a:endParaRPr lang="en-US" sz="1800" dirty="0"/>
          </a:p>
          <a:p>
            <a:endParaRPr lang="en-US" sz="1800" dirty="0"/>
          </a:p>
        </p:txBody>
      </p:sp>
      <p:pic>
        <p:nvPicPr>
          <p:cNvPr id="6" name="Picture 5"/>
          <p:cNvPicPr>
            <a:picLocks noChangeAspect="1"/>
          </p:cNvPicPr>
          <p:nvPr/>
        </p:nvPicPr>
        <p:blipFill>
          <a:blip r:embed="rId2"/>
          <a:stretch>
            <a:fillRect/>
          </a:stretch>
        </p:blipFill>
        <p:spPr>
          <a:xfrm>
            <a:off x="2532897" y="836712"/>
            <a:ext cx="5796136" cy="2052798"/>
          </a:xfrm>
          <a:prstGeom prst="rect">
            <a:avLst/>
          </a:prstGeom>
        </p:spPr>
      </p:pic>
    </p:spTree>
    <p:extLst>
      <p:ext uri="{BB962C8B-B14F-4D97-AF65-F5344CB8AC3E}">
        <p14:creationId xmlns:p14="http://schemas.microsoft.com/office/powerpoint/2010/main" val="2622856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595" y="116632"/>
            <a:ext cx="6767513" cy="634082"/>
          </a:xfrm>
        </p:spPr>
        <p:txBody>
          <a:bodyPr/>
          <a:lstStyle/>
          <a:p>
            <a:r>
              <a:rPr lang="en-US" sz="4000" dirty="0" smtClean="0"/>
              <a:t>Landscape Contractor</a:t>
            </a:r>
            <a:endParaRPr lang="en-US" sz="4000" dirty="0"/>
          </a:p>
        </p:txBody>
      </p:sp>
      <p:sp>
        <p:nvSpPr>
          <p:cNvPr id="3" name="Content Placeholder 2"/>
          <p:cNvSpPr>
            <a:spLocks noGrp="1"/>
          </p:cNvSpPr>
          <p:nvPr>
            <p:ph idx="1"/>
          </p:nvPr>
        </p:nvSpPr>
        <p:spPr>
          <a:xfrm>
            <a:off x="1835696" y="2467085"/>
            <a:ext cx="7308304" cy="4390915"/>
          </a:xfrm>
        </p:spPr>
        <p:txBody>
          <a:bodyPr/>
          <a:lstStyle/>
          <a:p>
            <a:r>
              <a:rPr lang="en-US" sz="1800" b="1" dirty="0"/>
              <a:t>Description</a:t>
            </a:r>
            <a:r>
              <a:rPr lang="en-US" sz="1800" b="1" dirty="0" smtClean="0"/>
              <a:t>: </a:t>
            </a:r>
          </a:p>
          <a:p>
            <a:pPr lvl="1"/>
            <a:r>
              <a:rPr lang="en-US" sz="1400" dirty="0" smtClean="0"/>
              <a:t>Landscape </a:t>
            </a:r>
            <a:r>
              <a:rPr lang="en-US" sz="1400" dirty="0"/>
              <a:t>contractors plan, build, and maintain outdoor spaces for residential, commercial, and public properties. They work on projects such as gardens, patios, irrigation systems, retaining walls, and park landscapes.</a:t>
            </a:r>
          </a:p>
          <a:p>
            <a:r>
              <a:rPr lang="en-US" sz="1800" b="1" dirty="0"/>
              <a:t>Education &amp; Training:</a:t>
            </a:r>
            <a:endParaRPr lang="en-US" sz="1800" dirty="0"/>
          </a:p>
          <a:p>
            <a:pPr lvl="1"/>
            <a:r>
              <a:rPr lang="en-US" sz="1400" dirty="0"/>
              <a:t>No formal degree is required, but a background in landscape architecture, horticulture, or construction management is beneficial.</a:t>
            </a:r>
          </a:p>
          <a:p>
            <a:pPr lvl="1"/>
            <a:r>
              <a:rPr lang="en-US" sz="1400" dirty="0"/>
              <a:t>Associate’s or Bachelor’s degree in landscape management, horticulture, or a related field can enhance job opportunities.</a:t>
            </a:r>
          </a:p>
          <a:p>
            <a:pPr lvl="1"/>
            <a:r>
              <a:rPr lang="en-US" sz="1400" dirty="0"/>
              <a:t>Hands-on experience through apprenticeships, internships, or working for established landscaping businesses is crucial.</a:t>
            </a:r>
          </a:p>
          <a:p>
            <a:r>
              <a:rPr lang="en-US" sz="1800" b="1" dirty="0"/>
              <a:t>Certification &amp; Licensing:</a:t>
            </a:r>
            <a:endParaRPr lang="en-US" sz="1800" dirty="0"/>
          </a:p>
          <a:p>
            <a:pPr lvl="1"/>
            <a:r>
              <a:rPr lang="en-US" sz="1400" dirty="0"/>
              <a:t>Many states require a landscaping contractor’s license, which involves passing an exam and fulfilling experience requirements.</a:t>
            </a:r>
          </a:p>
          <a:p>
            <a:pPr lvl="1"/>
            <a:r>
              <a:rPr lang="en-US" sz="1400" dirty="0"/>
              <a:t>Certifications like Certified Landscape Technician (CLT) or Certified Irrigation Contractor (CIC) can improve credibility.</a:t>
            </a:r>
          </a:p>
          <a:p>
            <a:pPr lvl="1"/>
            <a:r>
              <a:rPr lang="en-US" sz="1400" dirty="0"/>
              <a:t>OSHA safety certification is often required for construction projects</a:t>
            </a:r>
            <a:r>
              <a:rPr lang="en-US" sz="1400" dirty="0" smtClean="0"/>
              <a:t>.</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750714"/>
            <a:ext cx="4012704" cy="1716371"/>
          </a:xfrm>
          <a:prstGeom prst="rect">
            <a:avLst/>
          </a:prstGeom>
        </p:spPr>
      </p:pic>
    </p:spTree>
    <p:extLst>
      <p:ext uri="{BB962C8B-B14F-4D97-AF65-F5344CB8AC3E}">
        <p14:creationId xmlns:p14="http://schemas.microsoft.com/office/powerpoint/2010/main" val="4097258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595" y="116632"/>
            <a:ext cx="6767513" cy="634082"/>
          </a:xfrm>
        </p:spPr>
        <p:txBody>
          <a:bodyPr/>
          <a:lstStyle/>
          <a:p>
            <a:r>
              <a:rPr lang="en-US" sz="4000" dirty="0" smtClean="0"/>
              <a:t>Landscape Contractor</a:t>
            </a:r>
            <a:endParaRPr lang="en-US" sz="4000" dirty="0"/>
          </a:p>
        </p:txBody>
      </p:sp>
      <p:sp>
        <p:nvSpPr>
          <p:cNvPr id="3" name="Content Placeholder 2"/>
          <p:cNvSpPr>
            <a:spLocks noGrp="1"/>
          </p:cNvSpPr>
          <p:nvPr>
            <p:ph idx="1"/>
          </p:nvPr>
        </p:nvSpPr>
        <p:spPr>
          <a:xfrm>
            <a:off x="1835697" y="980729"/>
            <a:ext cx="4032448" cy="2016275"/>
          </a:xfrm>
        </p:spPr>
        <p:txBody>
          <a:bodyPr/>
          <a:lstStyle/>
          <a:p>
            <a:r>
              <a:rPr lang="en-US" sz="1800" b="1" dirty="0" smtClean="0"/>
              <a:t>Experience </a:t>
            </a:r>
            <a:r>
              <a:rPr lang="en-US" sz="1800" b="1" dirty="0"/>
              <a:t>&amp; Expenses:</a:t>
            </a:r>
            <a:endParaRPr lang="en-US" sz="1800" dirty="0"/>
          </a:p>
          <a:p>
            <a:pPr lvl="1"/>
            <a:r>
              <a:rPr lang="en-US" sz="1400" dirty="0"/>
              <a:t>Experience in landscaping, gardening, or construction is valuable.</a:t>
            </a:r>
          </a:p>
          <a:p>
            <a:pPr lvl="1"/>
            <a:r>
              <a:rPr lang="en-US" sz="1400" dirty="0"/>
              <a:t>Licensing fees range from $100 to $500, depending on the state.</a:t>
            </a:r>
          </a:p>
          <a:p>
            <a:pPr lvl="1"/>
            <a:r>
              <a:rPr lang="en-US" sz="1400" dirty="0"/>
              <a:t>Startup costs for independent contractors (tools, equipment, insurance) can be $10,000 or more</a:t>
            </a:r>
            <a:r>
              <a:rPr lang="en-US" sz="1400" dirty="0" smtClean="0"/>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1066779"/>
            <a:ext cx="3200355" cy="2160240"/>
          </a:xfrm>
          <a:prstGeom prst="rect">
            <a:avLst/>
          </a:prstGeom>
        </p:spPr>
      </p:pic>
      <p:sp>
        <p:nvSpPr>
          <p:cNvPr id="7" name="Content Placeholder 2"/>
          <p:cNvSpPr txBox="1">
            <a:spLocks/>
          </p:cNvSpPr>
          <p:nvPr/>
        </p:nvSpPr>
        <p:spPr bwMode="auto">
          <a:xfrm>
            <a:off x="1908595" y="2997004"/>
            <a:ext cx="7249101" cy="33123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rgbClr val="000000"/>
                </a:solidFill>
                <a:latin typeface="+mn-lt"/>
                <a:ea typeface="+mn-ea"/>
                <a:cs typeface="+mn-cs"/>
              </a:defRPr>
            </a:lvl1pPr>
            <a:lvl2pPr marL="742950" indent="-285750" algn="l" rtl="0" fontAlgn="base">
              <a:spcBef>
                <a:spcPct val="20000"/>
              </a:spcBef>
              <a:spcAft>
                <a:spcPct val="0"/>
              </a:spcAft>
              <a:buChar char="–"/>
              <a:defRPr sz="2800">
                <a:solidFill>
                  <a:srgbClr val="000000"/>
                </a:solidFill>
                <a:latin typeface="+mn-lt"/>
              </a:defRPr>
            </a:lvl2pPr>
            <a:lvl3pPr marL="1143000" indent="-228600" algn="l" rtl="0" fontAlgn="base">
              <a:spcBef>
                <a:spcPct val="20000"/>
              </a:spcBef>
              <a:spcAft>
                <a:spcPct val="0"/>
              </a:spcAft>
              <a:buChar char="•"/>
              <a:defRPr sz="2400">
                <a:solidFill>
                  <a:srgbClr val="000000"/>
                </a:solidFill>
                <a:latin typeface="+mn-lt"/>
              </a:defRPr>
            </a:lvl3pPr>
            <a:lvl4pPr marL="1600200" indent="-228600" algn="l" rtl="0" fontAlgn="base">
              <a:spcBef>
                <a:spcPct val="20000"/>
              </a:spcBef>
              <a:spcAft>
                <a:spcPct val="0"/>
              </a:spcAft>
              <a:buChar char="–"/>
              <a:defRPr sz="2000">
                <a:solidFill>
                  <a:srgbClr val="000000"/>
                </a:solidFill>
                <a:latin typeface="+mn-lt"/>
              </a:defRPr>
            </a:lvl4pPr>
            <a:lvl5pPr marL="2057400" indent="-228600" algn="l" rtl="0" fontAlgn="base">
              <a:spcBef>
                <a:spcPct val="20000"/>
              </a:spcBef>
              <a:spcAft>
                <a:spcPct val="0"/>
              </a:spcAft>
              <a:buChar char="»"/>
              <a:defRPr sz="20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a:lstStyle>
          <a:p>
            <a:r>
              <a:rPr lang="en-US" sz="1800" b="1" kern="0" dirty="0" smtClean="0"/>
              <a:t>Job Prospects &amp; Salary:</a:t>
            </a:r>
            <a:endParaRPr lang="en-US" sz="1800" b="0" kern="0" dirty="0" smtClean="0"/>
          </a:p>
          <a:p>
            <a:pPr lvl="1"/>
            <a:r>
              <a:rPr lang="en-US" sz="1400" b="0" kern="0" dirty="0" smtClean="0"/>
              <a:t>Median salary: ~$45,000–$80,000 per year, with potential to earn six figures as a business owner.</a:t>
            </a:r>
          </a:p>
          <a:p>
            <a:pPr lvl="1"/>
            <a:r>
              <a:rPr lang="en-US" sz="1400" b="0" kern="0" dirty="0" smtClean="0"/>
              <a:t>Job growth is steady, driven by demand for landscaping services in residential and commercial properties.</a:t>
            </a:r>
          </a:p>
          <a:p>
            <a:pPr lvl="1"/>
            <a:r>
              <a:rPr lang="en-US" sz="1400" b="0" kern="0" dirty="0" smtClean="0"/>
              <a:t>Advancement: Start an independent landscaping business, move into landscape design, or specialize in high-end projects.</a:t>
            </a:r>
          </a:p>
          <a:p>
            <a:r>
              <a:rPr lang="en-US" sz="1800" b="1" kern="0" dirty="0" smtClean="0"/>
              <a:t>Career Goals:</a:t>
            </a:r>
            <a:endParaRPr lang="en-US" sz="1800" b="0" kern="0" dirty="0" smtClean="0"/>
          </a:p>
          <a:p>
            <a:pPr lvl="1"/>
            <a:r>
              <a:rPr lang="en-US" sz="1400" b="0" kern="0" dirty="0" smtClean="0"/>
              <a:t>Running a successful landscaping business.</a:t>
            </a:r>
          </a:p>
          <a:p>
            <a:pPr lvl="1"/>
            <a:r>
              <a:rPr lang="en-US" sz="1400" b="0" kern="0" dirty="0" smtClean="0"/>
              <a:t>Creating sustainable outdoor environments.</a:t>
            </a:r>
          </a:p>
          <a:p>
            <a:pPr lvl="1"/>
            <a:r>
              <a:rPr lang="en-US" sz="1400" b="0" kern="0" dirty="0" smtClean="0"/>
              <a:t>Specializing in areas like irrigation systems, hardscaping, or ecological restoration.</a:t>
            </a:r>
            <a:r>
              <a:rPr lang="en-US" sz="1600" b="0" kern="0" dirty="0" smtClean="0"/>
              <a:t> </a:t>
            </a:r>
            <a:endParaRPr lang="en-US" sz="1600" b="0" kern="0" dirty="0"/>
          </a:p>
        </p:txBody>
      </p:sp>
    </p:spTree>
    <p:extLst>
      <p:ext uri="{BB962C8B-B14F-4D97-AF65-F5344CB8AC3E}">
        <p14:creationId xmlns:p14="http://schemas.microsoft.com/office/powerpoint/2010/main" val="3909957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04" y="116632"/>
            <a:ext cx="6767513" cy="778098"/>
          </a:xfrm>
        </p:spPr>
        <p:txBody>
          <a:bodyPr/>
          <a:lstStyle/>
          <a:p>
            <a:r>
              <a:rPr lang="en-US" sz="3200" dirty="0" smtClean="0"/>
              <a:t>Completed Landscape Project #1</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21306"/>
            <a:ext cx="9144000" cy="4642912"/>
          </a:xfrm>
        </p:spPr>
      </p:pic>
    </p:spTree>
    <p:extLst>
      <p:ext uri="{BB962C8B-B14F-4D97-AF65-F5344CB8AC3E}">
        <p14:creationId xmlns:p14="http://schemas.microsoft.com/office/powerpoint/2010/main" val="158863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7" y="188640"/>
            <a:ext cx="6846766" cy="576064"/>
          </a:xfrm>
        </p:spPr>
        <p:txBody>
          <a:bodyPr/>
          <a:lstStyle/>
          <a:p>
            <a:r>
              <a:rPr lang="en-US" sz="3200" dirty="0"/>
              <a:t>Completed Landscape Project </a:t>
            </a:r>
            <a:r>
              <a:rPr lang="en-US" sz="3200" dirty="0" smtClean="0"/>
              <a:t>#2</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136" y="980728"/>
            <a:ext cx="8350326" cy="5544616"/>
          </a:xfrm>
        </p:spPr>
      </p:pic>
    </p:spTree>
    <p:extLst>
      <p:ext uri="{BB962C8B-B14F-4D97-AF65-F5344CB8AC3E}">
        <p14:creationId xmlns:p14="http://schemas.microsoft.com/office/powerpoint/2010/main" val="2566680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sz="4000" dirty="0" smtClean="0"/>
              <a:t>Requirement 2</a:t>
            </a:r>
            <a:endParaRPr lang="en-US" sz="4000" dirty="0"/>
          </a:p>
        </p:txBody>
      </p:sp>
      <p:sp>
        <p:nvSpPr>
          <p:cNvPr id="195587" name="Rectangle 3"/>
          <p:cNvSpPr>
            <a:spLocks noGrp="1" noChangeArrowheads="1"/>
          </p:cNvSpPr>
          <p:nvPr>
            <p:ph type="body" idx="1"/>
          </p:nvPr>
        </p:nvSpPr>
        <p:spPr>
          <a:xfrm>
            <a:off x="1908175" y="1600200"/>
            <a:ext cx="6778625" cy="5068888"/>
          </a:xfrm>
        </p:spPr>
        <p:txBody>
          <a:bodyPr/>
          <a:lstStyle/>
          <a:p>
            <a:pPr marL="0" indent="0">
              <a:buNone/>
            </a:pPr>
            <a:r>
              <a:rPr lang="en-US" sz="1800" dirty="0"/>
              <a:t>After completing requirement 1, discuss the following with your merit badge counselor: Tell whether the design had separate spaces, a defined point of entry, a clear path system, and sun and shade variety.</a:t>
            </a:r>
          </a:p>
          <a:p>
            <a:pPr marL="914400" lvl="1" indent="-457200">
              <a:buFont typeface="+mj-lt"/>
              <a:buAutoNum type="alphaLcPeriod"/>
            </a:pPr>
            <a:r>
              <a:rPr lang="en-US" sz="1600" dirty="0"/>
              <a:t>Discuss how any structures, the designated seating, eating, or parking areas suited the overall design.</a:t>
            </a:r>
          </a:p>
          <a:p>
            <a:pPr marL="914400" lvl="1" indent="-457200">
              <a:buFont typeface="+mj-lt"/>
              <a:buAutoNum type="alphaLcPeriod"/>
            </a:pPr>
            <a:r>
              <a:rPr lang="en-US" sz="1600" dirty="0"/>
              <a:t>Explain how the design reflected consideration for the comfort, shelter, and security of the users.</a:t>
            </a:r>
          </a:p>
          <a:p>
            <a:pPr marL="914400" lvl="1" indent="-457200">
              <a:buFont typeface="+mj-lt"/>
              <a:buAutoNum type="alphaLcPeriod"/>
            </a:pPr>
            <a:r>
              <a:rPr lang="en-US" sz="1600" dirty="0"/>
              <a:t>Discuss how the choice of trees, shrubs, and ground covers used in the project contributed to its appeal and function.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379413"/>
            <a:ext cx="914400" cy="933450"/>
          </a:xfrm>
          <a:prstGeom prst="rect">
            <a:avLst/>
          </a:prstGeom>
        </p:spPr>
      </p:pic>
    </p:spTree>
    <p:extLst>
      <p:ext uri="{BB962C8B-B14F-4D97-AF65-F5344CB8AC3E}">
        <p14:creationId xmlns:p14="http://schemas.microsoft.com/office/powerpoint/2010/main" val="1485198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188640"/>
            <a:ext cx="6767513" cy="655372"/>
          </a:xfrm>
        </p:spPr>
        <p:txBody>
          <a:bodyPr/>
          <a:lstStyle/>
          <a:p>
            <a:r>
              <a:rPr lang="en-US" sz="3600" dirty="0"/>
              <a:t>Landscape Architecture Basics</a:t>
            </a:r>
          </a:p>
        </p:txBody>
      </p:sp>
      <p:sp>
        <p:nvSpPr>
          <p:cNvPr id="3" name="Content Placeholder 2"/>
          <p:cNvSpPr>
            <a:spLocks noGrp="1"/>
          </p:cNvSpPr>
          <p:nvPr>
            <p:ph idx="1"/>
          </p:nvPr>
        </p:nvSpPr>
        <p:spPr>
          <a:xfrm>
            <a:off x="1908175" y="844012"/>
            <a:ext cx="4536033" cy="6013988"/>
          </a:xfrm>
        </p:spPr>
        <p:txBody>
          <a:bodyPr/>
          <a:lstStyle/>
          <a:p>
            <a:r>
              <a:rPr lang="en-US" sz="1800" dirty="0" smtClean="0"/>
              <a:t>Scale is the relationship of the design to the people who will use it. </a:t>
            </a:r>
          </a:p>
          <a:p>
            <a:r>
              <a:rPr lang="en-US" sz="1800" b="1" i="1" dirty="0" smtClean="0"/>
              <a:t>Proportion</a:t>
            </a:r>
            <a:r>
              <a:rPr lang="en-US" sz="1800" dirty="0" smtClean="0"/>
              <a:t> refers to the proper relationship of one part of the composition to another, and to the whole</a:t>
            </a:r>
          </a:p>
          <a:p>
            <a:pPr lvl="1"/>
            <a:r>
              <a:rPr lang="en-US" sz="1600" dirty="0" smtClean="0"/>
              <a:t>The important question is, does that element look correctly placed?</a:t>
            </a:r>
          </a:p>
          <a:p>
            <a:pPr lvl="1"/>
            <a:r>
              <a:rPr lang="en-US" sz="1600" dirty="0" smtClean="0"/>
              <a:t>The </a:t>
            </a:r>
            <a:r>
              <a:rPr lang="en-US" sz="1600" dirty="0"/>
              <a:t>top image illustrates a house that is visually overwhelmed by the landscaping – the shrubs next to the house are as tall, or taller than the house, with some even obscuring </a:t>
            </a:r>
            <a:r>
              <a:rPr lang="en-US" sz="1600" dirty="0" smtClean="0"/>
              <a:t>windows</a:t>
            </a:r>
            <a:r>
              <a:rPr lang="en-US" sz="1600" dirty="0"/>
              <a:t> </a:t>
            </a:r>
            <a:r>
              <a:rPr lang="en-US" sz="1600" dirty="0" smtClean="0"/>
              <a:t>– </a:t>
            </a:r>
            <a:r>
              <a:rPr lang="en-US" sz="1600" dirty="0"/>
              <a:t>this scale is too large. </a:t>
            </a:r>
            <a:endParaRPr lang="en-US" sz="1600" dirty="0" smtClean="0"/>
          </a:p>
          <a:p>
            <a:pPr lvl="1"/>
            <a:r>
              <a:rPr lang="en-US" sz="1600" dirty="0" smtClean="0"/>
              <a:t>The </a:t>
            </a:r>
            <a:r>
              <a:rPr lang="en-US" sz="1600" dirty="0"/>
              <a:t>middle example is the exact opposite. The trees and shrubs look like toys in comparison to the house – the scale of this landscape is too small. </a:t>
            </a:r>
            <a:endParaRPr lang="en-US" sz="1600" dirty="0" smtClean="0"/>
          </a:p>
          <a:p>
            <a:pPr lvl="1"/>
            <a:r>
              <a:rPr lang="en-US" sz="1600" dirty="0" smtClean="0"/>
              <a:t>The </a:t>
            </a:r>
            <a:r>
              <a:rPr lang="en-US" sz="1600" dirty="0"/>
              <a:t>bottom example is what we’re after. The landscape elements are well suited to the size of the house, hence this represents appropriate scale.</a:t>
            </a:r>
            <a:endParaRPr lang="en-US" sz="1600"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1124744"/>
            <a:ext cx="2592288" cy="3691860"/>
          </a:xfrm>
          <a:prstGeom prst="rect">
            <a:avLst/>
          </a:prstGeom>
        </p:spPr>
      </p:pic>
    </p:spTree>
    <p:extLst>
      <p:ext uri="{BB962C8B-B14F-4D97-AF65-F5344CB8AC3E}">
        <p14:creationId xmlns:p14="http://schemas.microsoft.com/office/powerpoint/2010/main" val="2430619334"/>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HelveticaNeueLT Pro 33 ThEx"/>
        <a:ea typeface=""/>
        <a:cs typeface=""/>
      </a:majorFont>
      <a:minorFont>
        <a:latin typeface="HelveticaNeueLT Pro 33 ThEx"/>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HelveticaNeueLT Pro 33 ThEx"/>
        <a:ea typeface=""/>
        <a:cs typeface=""/>
      </a:majorFont>
      <a:minorFont>
        <a:latin typeface="HelveticaNeueLT Pro 33 ThEx"/>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886</TotalTime>
  <Words>3976</Words>
  <Application>Microsoft Office PowerPoint</Application>
  <PresentationFormat>On-screen Show (4:3)</PresentationFormat>
  <Paragraphs>345</Paragraphs>
  <Slides>55</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55</vt:i4>
      </vt:variant>
    </vt:vector>
  </HeadingPairs>
  <TitlesOfParts>
    <vt:vector size="59" baseType="lpstr">
      <vt:lpstr>HelveticaNeueLT Pro 33 ThEx</vt:lpstr>
      <vt:lpstr>Arial</vt:lpstr>
      <vt:lpstr>template</vt:lpstr>
      <vt:lpstr>Custom Design</vt:lpstr>
      <vt:lpstr>Landscape Architecture Merit Badge</vt:lpstr>
      <vt:lpstr>Landscape Architecture Merit Badge Requirements</vt:lpstr>
      <vt:lpstr>Landscape Architecture Merit Badge Requirements</vt:lpstr>
      <vt:lpstr>Landscape Architecture Merit Badge Requirements</vt:lpstr>
      <vt:lpstr>Requirement 1</vt:lpstr>
      <vt:lpstr>Completed Landscape Project #1</vt:lpstr>
      <vt:lpstr>Completed Landscape Project #2</vt:lpstr>
      <vt:lpstr>Requirement 2</vt:lpstr>
      <vt:lpstr>Landscape Architecture Basics</vt:lpstr>
      <vt:lpstr>Landscape Architecture Basics</vt:lpstr>
      <vt:lpstr>Landscape Architecture Basics</vt:lpstr>
      <vt:lpstr>Landscape Architecture Basics</vt:lpstr>
      <vt:lpstr>Landscape Architecture Basics</vt:lpstr>
      <vt:lpstr>Landscape Architecture Basics</vt:lpstr>
      <vt:lpstr>Landscape Architecture Basics</vt:lpstr>
      <vt:lpstr>Landscape Architecture Basics</vt:lpstr>
      <vt:lpstr>Landscape Architecture Basics</vt:lpstr>
      <vt:lpstr>Completed Landscape Project #1</vt:lpstr>
      <vt:lpstr>Completed Landscape Project #2</vt:lpstr>
      <vt:lpstr>Requirement 3</vt:lpstr>
      <vt:lpstr>Best Native Trees to Plant</vt:lpstr>
      <vt:lpstr>Best Native Trees to Plant</vt:lpstr>
      <vt:lpstr>Best Native Trees to Plant</vt:lpstr>
      <vt:lpstr>Best Native Trees to Plant</vt:lpstr>
      <vt:lpstr>Best Native Trees to Plant</vt:lpstr>
      <vt:lpstr>Best Native Trees to Plant</vt:lpstr>
      <vt:lpstr>Best Native Trees to Plant</vt:lpstr>
      <vt:lpstr>Best Native Trees to Plant</vt:lpstr>
      <vt:lpstr>Best Native Trees to Plant</vt:lpstr>
      <vt:lpstr>Best Native Trees to Plant</vt:lpstr>
      <vt:lpstr>Best Native Trees to Plant</vt:lpstr>
      <vt:lpstr>Best Native Trees to Plant</vt:lpstr>
      <vt:lpstr>Best Native Trees to Plant</vt:lpstr>
      <vt:lpstr>Trees in Trouble</vt:lpstr>
      <vt:lpstr>Shrubs</vt:lpstr>
      <vt:lpstr>Shrubs</vt:lpstr>
      <vt:lpstr>Shrubs</vt:lpstr>
      <vt:lpstr>Shrubs</vt:lpstr>
      <vt:lpstr>Shrubs</vt:lpstr>
      <vt:lpstr>Shrubs</vt:lpstr>
      <vt:lpstr>Ground Cover</vt:lpstr>
      <vt:lpstr>Ground Cover</vt:lpstr>
      <vt:lpstr>Ground Cover</vt:lpstr>
      <vt:lpstr>Ground Cover</vt:lpstr>
      <vt:lpstr>Requirement 4</vt:lpstr>
      <vt:lpstr>Site Plans</vt:lpstr>
      <vt:lpstr>Requirement 5</vt:lpstr>
      <vt:lpstr>Landscape Architect</vt:lpstr>
      <vt:lpstr>Landscape Architect</vt:lpstr>
      <vt:lpstr>Urban Planner</vt:lpstr>
      <vt:lpstr>Urban Planner</vt:lpstr>
      <vt:lpstr>Golf Course Designer</vt:lpstr>
      <vt:lpstr>Golf Course Designer</vt:lpstr>
      <vt:lpstr>Landscape Contractor</vt:lpstr>
      <vt:lpstr>Landscape Contractor</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189</cp:revision>
  <dcterms:created xsi:type="dcterms:W3CDTF">2006-06-29T12:15:01Z</dcterms:created>
  <dcterms:modified xsi:type="dcterms:W3CDTF">2025-04-02T23:43:05Z</dcterms:modified>
</cp:coreProperties>
</file>